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6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9" r:id="rId14"/>
    <p:sldId id="261" r:id="rId15"/>
    <p:sldId id="278" r:id="rId16"/>
    <p:sldId id="280" r:id="rId17"/>
    <p:sldId id="281" r:id="rId18"/>
    <p:sldId id="282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B07"/>
    <a:srgbClr val="5A9AC5"/>
    <a:srgbClr val="FFFFFF"/>
    <a:srgbClr val="105396"/>
    <a:srgbClr val="ACC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1875" autoAdjust="0"/>
  </p:normalViewPr>
  <p:slideViewPr>
    <p:cSldViewPr snapToGrid="0" snapToObjects="1">
      <p:cViewPr varScale="1">
        <p:scale>
          <a:sx n="79" d="100"/>
          <a:sy n="79" d="100"/>
        </p:scale>
        <p:origin x="-2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566B-781C-524C-B9FC-5644FEE70262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73781-4A91-554F-950B-AD712A4A2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>
                <a:solidFill>
                  <a:srgbClr val="105396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FFFF"/>
                </a:solidFill>
                <a:latin typeface="Swis721 LtEx BT Light"/>
                <a:cs typeface="Swis721 LtEx B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9217"/>
            <a:ext cx="8229600" cy="725664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889768" y="157545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220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164881"/>
            <a:ext cx="8229600" cy="732182"/>
          </a:xfrm>
        </p:spPr>
        <p:txBody>
          <a:bodyPr anchor="ctr"/>
          <a:lstStyle>
            <a:lvl1pPr marL="0" indent="0" algn="ctr">
              <a:buFontTx/>
              <a:buNone/>
              <a:defRPr sz="2200">
                <a:latin typeface="Swis721 LtEx BT Light"/>
                <a:cs typeface="Swis721 LtEx BT Light"/>
              </a:defRPr>
            </a:lvl1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1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05396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5396"/>
                </a:solidFill>
              </a:defRPr>
            </a:lvl1pPr>
            <a:lvl2pPr>
              <a:defRPr>
                <a:solidFill>
                  <a:srgbClr val="105396"/>
                </a:solidFill>
              </a:defRPr>
            </a:lvl2pPr>
            <a:lvl3pPr>
              <a:defRPr>
                <a:solidFill>
                  <a:srgbClr val="105396"/>
                </a:solidFill>
              </a:defRPr>
            </a:lvl3pPr>
            <a:lvl4pPr>
              <a:defRPr>
                <a:solidFill>
                  <a:srgbClr val="105396"/>
                </a:solidFill>
              </a:defRPr>
            </a:lvl4pPr>
            <a:lvl5pPr>
              <a:defRPr>
                <a:solidFill>
                  <a:srgbClr val="105396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08802"/>
            <a:ext cx="8229600" cy="81811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A2F1-6D3B-5245-BD1D-567672981CC3}" type="datetimeFigureOut">
              <a:rPr lang="en-US" smtClean="0"/>
              <a:pPr/>
              <a:t>2012-11-29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04AC-D235-E64B-A20A-30B6A33F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emf"/><Relationship Id="rId1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7064"/>
            <a:ext cx="8229600" cy="422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A2F1-6D3B-5245-BD1D-567672981CC3}" type="datetimeFigureOut">
              <a:rPr lang="en-US" smtClean="0"/>
              <a:pPr/>
              <a:t>2012-11-29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04AC-D235-E64B-A20A-30B6A33FA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nterfaceware Logo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5" y="6405534"/>
            <a:ext cx="2017715" cy="335251"/>
          </a:xfrm>
          <a:prstGeom prst="rect">
            <a:avLst/>
          </a:prstGeom>
        </p:spPr>
      </p:pic>
      <p:pic>
        <p:nvPicPr>
          <p:cNvPr id="8" name="Picture 7" descr="Interfaceware Tagline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96" y="6454738"/>
            <a:ext cx="1639927" cy="1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kern="1200" spc="120">
          <a:solidFill>
            <a:schemeClr val="bg1"/>
          </a:solidFill>
          <a:latin typeface="Swis721 LtEx BT Light"/>
          <a:ea typeface="+mj-ea"/>
          <a:cs typeface="Swis721 LtEx BT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FFFFFF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FFFFFF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FFFFFF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liot.muir@interfaceware.com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emf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different approach to</a:t>
            </a:r>
          </a:p>
          <a:p>
            <a:r>
              <a:rPr lang="en-US" dirty="0" smtClean="0"/>
              <a:t>Middleware</a:t>
            </a:r>
            <a:endParaRPr lang="en-US" dirty="0"/>
          </a:p>
        </p:txBody>
      </p:sp>
      <p:pic>
        <p:nvPicPr>
          <p:cNvPr id="4" name="Picture 3" descr="Interfaceware Logo - Ma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61" y="2563780"/>
            <a:ext cx="4127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Tried out </a:t>
            </a:r>
            <a:r>
              <a:rPr lang="en-US" sz="2800" dirty="0" err="1" smtClean="0">
                <a:solidFill>
                  <a:srgbClr val="105396"/>
                </a:solidFill>
              </a:rPr>
              <a:t>Lua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35844" y="1624168"/>
            <a:ext cx="8229600" cy="2046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And did the same prototype in two days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Cleaner internals – easier to work with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08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ETL software is specialized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633684" y="1624168"/>
            <a:ext cx="5531556" cy="25244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Data in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Transform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Data out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… in a fraction of a second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54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Limited Scope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35844" y="1624168"/>
            <a:ext cx="8229600" cy="2468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Allows a different approach to building an IDE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Every time code or data changes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Re-execute transformation from start to finish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Visually show real time results in the UI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68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Foundation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35844" y="1624168"/>
            <a:ext cx="8229600" cy="24680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Web based IDE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C++ in the backend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Code Mirror for the colorized editor</a:t>
            </a:r>
          </a:p>
          <a:p>
            <a:r>
              <a:rPr lang="en-US" sz="2800" dirty="0" err="1" smtClean="0">
                <a:solidFill>
                  <a:schemeClr val="accent2"/>
                </a:solidFill>
              </a:rPr>
              <a:t>jQuery</a:t>
            </a:r>
            <a:r>
              <a:rPr lang="en-US" sz="2800" dirty="0" smtClean="0">
                <a:solidFill>
                  <a:schemeClr val="accent2"/>
                </a:solidFill>
              </a:rPr>
              <a:t> + </a:t>
            </a:r>
            <a:r>
              <a:rPr lang="en-US" sz="2800" dirty="0" err="1" smtClean="0">
                <a:solidFill>
                  <a:schemeClr val="accent2"/>
                </a:solidFill>
              </a:rPr>
              <a:t>Javascript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Client-Server approach to building a web app 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14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thing is to see in action…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4964497"/>
            <a:ext cx="8229600" cy="7321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Let’s do that now…</a:t>
            </a:r>
            <a:endParaRPr lang="en-US" sz="1800" dirty="0"/>
          </a:p>
        </p:txBody>
      </p:sp>
      <p:pic>
        <p:nvPicPr>
          <p:cNvPr id="3" name="Picture 2" descr="Screenshot_Transl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26" y="1388808"/>
            <a:ext cx="6869948" cy="34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Live Data Execution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19401" y="1624168"/>
            <a:ext cx="7746043" cy="2468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Live data execution means APIs need sandboxing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Live vs. test mode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live=true, </a:t>
            </a:r>
            <a:r>
              <a:rPr lang="en-US" sz="2800" dirty="0" err="1" smtClean="0">
                <a:solidFill>
                  <a:schemeClr val="accent2"/>
                </a:solidFill>
              </a:rPr>
              <a:t>iguana.isTest</a:t>
            </a:r>
            <a:r>
              <a:rPr lang="en-US" sz="2800" dirty="0" smtClean="0">
                <a:solidFill>
                  <a:schemeClr val="accent2"/>
                </a:solidFill>
              </a:rPr>
              <a:t>()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17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Minimizing Network Traffic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35844" y="1624168"/>
            <a:ext cx="8229600" cy="2468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Early betas of translator IDE would exchange megabytes of JSON!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A lot of optimization work to limit the amount of data exchanged between the browser and the server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60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What’s Next?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35844" y="1624167"/>
            <a:ext cx="8229600" cy="33288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Tuatara (an obscure New Zealand lizard)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Possibly a free version of the IDE – just to give back to the </a:t>
            </a:r>
            <a:r>
              <a:rPr lang="en-US" sz="2800" dirty="0" err="1" smtClean="0">
                <a:solidFill>
                  <a:schemeClr val="accent2"/>
                </a:solidFill>
              </a:rPr>
              <a:t>Lua</a:t>
            </a:r>
            <a:r>
              <a:rPr lang="en-US" sz="2800" dirty="0" smtClean="0">
                <a:solidFill>
                  <a:schemeClr val="accent2"/>
                </a:solidFill>
              </a:rPr>
              <a:t> community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Looking at FFI library in </a:t>
            </a:r>
            <a:r>
              <a:rPr lang="en-US" sz="2800" dirty="0" err="1" smtClean="0">
                <a:solidFill>
                  <a:schemeClr val="accent2"/>
                </a:solidFill>
              </a:rPr>
              <a:t>LuaJIT</a:t>
            </a:r>
            <a:r>
              <a:rPr lang="en-US" sz="2800" dirty="0" smtClean="0">
                <a:solidFill>
                  <a:schemeClr val="accent2"/>
                </a:solidFill>
              </a:rPr>
              <a:t> for faster C++ </a:t>
            </a:r>
            <a:r>
              <a:rPr lang="en-US" sz="2800" dirty="0" smtClean="0">
                <a:solidFill>
                  <a:schemeClr val="accent2"/>
                </a:solidFill>
              </a:rPr>
              <a:t>bindings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Integration outside of just healthcare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Backward compatibility is key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90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7402689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Like to play with Iguana?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35844" y="1624167"/>
            <a:ext cx="8229600" cy="33288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If you would like to have a copy to use for debugging </a:t>
            </a:r>
            <a:r>
              <a:rPr lang="en-US" sz="2800" dirty="0" err="1" smtClean="0">
                <a:solidFill>
                  <a:schemeClr val="accent2"/>
                </a:solidFill>
              </a:rPr>
              <a:t>Lua</a:t>
            </a:r>
            <a:r>
              <a:rPr lang="en-US" sz="2800" dirty="0" smtClean="0">
                <a:solidFill>
                  <a:schemeClr val="accent2"/>
                </a:solidFill>
              </a:rPr>
              <a:t> code etc. for personal use we’re happy to give a non expiring copy of Iguana for this purpose.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50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3560"/>
            <a:ext cx="8229600" cy="7256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Any questions?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105" y="3988582"/>
            <a:ext cx="6523791" cy="19208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Eliot Muir</a:t>
            </a:r>
            <a:endParaRPr lang="en-US" sz="1600" dirty="0">
              <a:solidFill>
                <a:srgbClr val="105396"/>
              </a:solidFill>
              <a:latin typeface="Swis721 LtEx BT Light"/>
              <a:cs typeface="Swis721 LtEx BT Light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105396"/>
                </a:solidFill>
                <a:latin typeface="Swis721 LtEx BT Light"/>
                <a:cs typeface="Swis721 LtEx BT Light"/>
                <a:hlinkClick r:id="rId3"/>
              </a:rPr>
              <a:t>eliot.muir@interfaceware.com</a:t>
            </a:r>
            <a:endParaRPr lang="en-US" sz="1600" dirty="0">
              <a:solidFill>
                <a:srgbClr val="105396"/>
              </a:solidFill>
              <a:latin typeface="Swis721 LtEx BT Light"/>
              <a:cs typeface="Swis721 LtEx BT Light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Linked In: </a:t>
            </a:r>
            <a:r>
              <a:rPr lang="fi-FI" sz="1600" dirty="0" err="1">
                <a:solidFill>
                  <a:srgbClr val="105396"/>
                </a:solidFill>
                <a:latin typeface="Swis721 LtEx BT Light"/>
                <a:cs typeface="Swis721 LtEx BT Light"/>
              </a:rPr>
              <a:t>http://ca.linkedin.com/in/eliotmuir</a:t>
            </a:r>
            <a:endParaRPr lang="en-US" sz="1600" dirty="0" smtClean="0">
              <a:solidFill>
                <a:srgbClr val="105396"/>
              </a:solidFill>
              <a:latin typeface="Swis721 LtEx BT Light"/>
              <a:cs typeface="Swis721 LtEx BT Light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CEO, </a:t>
            </a:r>
            <a:r>
              <a:rPr lang="en-US" sz="1600" dirty="0" err="1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iNTERFACEWARE</a:t>
            </a:r>
            <a:endParaRPr lang="en-US" sz="1600" dirty="0" smtClean="0">
              <a:solidFill>
                <a:srgbClr val="105396"/>
              </a:solidFill>
              <a:latin typeface="Swis721 LtEx BT Light"/>
              <a:cs typeface="Swis721 LtEx BT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0314" y="653931"/>
            <a:ext cx="4882104" cy="1823187"/>
            <a:chOff x="1950314" y="653931"/>
            <a:chExt cx="4882104" cy="1823187"/>
          </a:xfrm>
        </p:grpSpPr>
        <p:pic>
          <p:nvPicPr>
            <p:cNvPr id="5" name="Picture 4" descr="iguana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314" y="653931"/>
              <a:ext cx="2731233" cy="182318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156125" y="1207071"/>
              <a:ext cx="2676293" cy="10286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r>
                <a:rPr lang="en-US" sz="4400" dirty="0" smtClean="0">
                  <a:solidFill>
                    <a:srgbClr val="0C8B07"/>
                  </a:solidFill>
                  <a:latin typeface="Swis721 LtEx BT Light"/>
                  <a:cs typeface="Swis721 LtEx BT Light"/>
                </a:rPr>
                <a:t>IGUANA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7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Introduction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158265"/>
            <a:ext cx="8229600" cy="1593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105396"/>
              </a:solidFill>
              <a:latin typeface="Swis721 LtEx BT Light"/>
              <a:cs typeface="Swis721 LtEx BT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9778" y="21166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2200" dirty="0" smtClean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14400" y="1834444"/>
            <a:ext cx="7509933" cy="2046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Eliot </a:t>
            </a:r>
            <a:r>
              <a:rPr lang="en-US" sz="2800" dirty="0" smtClean="0">
                <a:solidFill>
                  <a:schemeClr val="accent2"/>
                </a:solidFill>
              </a:rPr>
              <a:t>Muir, CEO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rgbClr val="297FD5"/>
                </a:solidFill>
              </a:rPr>
              <a:t>My </a:t>
            </a:r>
            <a:r>
              <a:rPr lang="en-US" sz="2800" dirty="0" smtClean="0">
                <a:solidFill>
                  <a:srgbClr val="297FD5"/>
                </a:solidFill>
              </a:rPr>
              <a:t>role is </a:t>
            </a:r>
            <a:r>
              <a:rPr lang="en-US" sz="2800" dirty="0" smtClean="0">
                <a:solidFill>
                  <a:srgbClr val="297FD5"/>
                </a:solidFill>
              </a:rPr>
              <a:t>75% </a:t>
            </a:r>
            <a:r>
              <a:rPr lang="en-US" sz="2800" dirty="0" smtClean="0">
                <a:solidFill>
                  <a:srgbClr val="297FD5"/>
                </a:solidFill>
              </a:rPr>
              <a:t>development</a:t>
            </a:r>
          </a:p>
          <a:p>
            <a:r>
              <a:rPr lang="en-US" sz="2800" dirty="0" smtClean="0">
                <a:solidFill>
                  <a:srgbClr val="297FD5"/>
                </a:solidFill>
              </a:rPr>
              <a:t>Based in Toronto, Canada</a:t>
            </a:r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6400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About </a:t>
            </a:r>
            <a:r>
              <a:rPr lang="en-US" sz="2800" dirty="0" err="1" smtClean="0">
                <a:solidFill>
                  <a:srgbClr val="105396"/>
                </a:solidFill>
              </a:rPr>
              <a:t>iNTERFACEWARE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158266"/>
            <a:ext cx="8229600" cy="12547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Iguana – integration in healthcare.  </a:t>
            </a:r>
          </a:p>
          <a:p>
            <a:r>
              <a:rPr lang="en-US" sz="18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Uses </a:t>
            </a:r>
            <a:r>
              <a:rPr lang="en-US" sz="1800" dirty="0" err="1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Lua</a:t>
            </a:r>
            <a:r>
              <a:rPr lang="en-US" sz="18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 and sponsor the </a:t>
            </a:r>
            <a:r>
              <a:rPr lang="en-US" sz="1800" dirty="0" err="1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LuaJIT</a:t>
            </a:r>
            <a:r>
              <a:rPr lang="en-US" sz="18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 project</a:t>
            </a:r>
          </a:p>
          <a:p>
            <a:r>
              <a:rPr lang="en-US" sz="18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In business since 1997</a:t>
            </a:r>
          </a:p>
          <a:p>
            <a:r>
              <a:rPr lang="en-US" sz="1800" dirty="0" smtClean="0">
                <a:solidFill>
                  <a:srgbClr val="105396"/>
                </a:solidFill>
                <a:latin typeface="Swis721 LtEx BT Light"/>
                <a:cs typeface="Swis721 LtEx BT Light"/>
              </a:rPr>
              <a:t>Over 600 customers, 10,000+ live sites</a:t>
            </a:r>
          </a:p>
          <a:p>
            <a:endParaRPr lang="en-US" sz="1800" dirty="0">
              <a:solidFill>
                <a:srgbClr val="105396"/>
              </a:solidFill>
              <a:latin typeface="Swis721 LtEx BT Light"/>
              <a:cs typeface="Swis721 LtEx BT Light"/>
            </a:endParaRPr>
          </a:p>
        </p:txBody>
      </p:sp>
      <p:pic>
        <p:nvPicPr>
          <p:cNvPr id="5" name="Picture 4" descr="iguan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0000"/>
            <a:ext cx="2869439" cy="1915444"/>
          </a:xfrm>
          <a:prstGeom prst="rect">
            <a:avLst/>
          </a:prstGeom>
        </p:spPr>
      </p:pic>
      <p:pic>
        <p:nvPicPr>
          <p:cNvPr id="7" name="Picture 6" descr="MD_ANDERSO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31" y="2413000"/>
            <a:ext cx="1796851" cy="632334"/>
          </a:xfrm>
          <a:prstGeom prst="rect">
            <a:avLst/>
          </a:prstGeom>
        </p:spPr>
      </p:pic>
      <p:pic>
        <p:nvPicPr>
          <p:cNvPr id="10" name="Picture 9" descr="Fujifilm Medical Syst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84" y="1344336"/>
            <a:ext cx="1630109" cy="559663"/>
          </a:xfrm>
          <a:prstGeom prst="rect">
            <a:avLst/>
          </a:prstGeom>
        </p:spPr>
      </p:pic>
      <p:pic>
        <p:nvPicPr>
          <p:cNvPr id="11" name="Picture 10" descr="GE Healthcare 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06" y="2214606"/>
            <a:ext cx="1461141" cy="941561"/>
          </a:xfrm>
          <a:prstGeom prst="rect">
            <a:avLst/>
          </a:prstGeom>
        </p:spPr>
      </p:pic>
      <p:pic>
        <p:nvPicPr>
          <p:cNvPr id="13" name="Picture 12" descr="Pharmacy OneSourc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92" y="3593611"/>
            <a:ext cx="4606290" cy="464566"/>
          </a:xfrm>
          <a:prstGeom prst="rect">
            <a:avLst/>
          </a:prstGeom>
        </p:spPr>
      </p:pic>
      <p:pic>
        <p:nvPicPr>
          <p:cNvPr id="16" name="Picture 15" descr="xerox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77" y="4289067"/>
            <a:ext cx="1904762" cy="5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The Integration Problem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914400" y="1624168"/>
            <a:ext cx="8229600" cy="30917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</a:rPr>
              <a:t>Every IT system </a:t>
            </a:r>
            <a:r>
              <a:rPr lang="en-US" sz="2800" dirty="0" smtClean="0">
                <a:solidFill>
                  <a:schemeClr val="accent2"/>
                </a:solidFill>
              </a:rPr>
              <a:t>has incompatible </a:t>
            </a:r>
            <a:r>
              <a:rPr lang="en-US" sz="2800" dirty="0">
                <a:solidFill>
                  <a:schemeClr val="accent2"/>
                </a:solidFill>
              </a:rPr>
              <a:t>data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sz="2800" dirty="0">
                <a:solidFill>
                  <a:srgbClr val="297FD5"/>
                </a:solidFill>
              </a:rPr>
              <a:t>Development is </a:t>
            </a:r>
            <a:r>
              <a:rPr lang="en-US" sz="2800" dirty="0" smtClean="0">
                <a:solidFill>
                  <a:srgbClr val="297FD5"/>
                </a:solidFill>
              </a:rPr>
              <a:t>required to share </a:t>
            </a:r>
            <a:r>
              <a:rPr lang="en-US" sz="2800" dirty="0">
                <a:solidFill>
                  <a:srgbClr val="297FD5"/>
                </a:solidFill>
              </a:rPr>
              <a:t>data</a:t>
            </a:r>
            <a:r>
              <a:rPr lang="en-US" sz="2800" dirty="0" smtClean="0">
                <a:solidFill>
                  <a:srgbClr val="297FD5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297FD5"/>
                </a:solidFill>
              </a:rPr>
              <a:t>Every site</a:t>
            </a:r>
          </a:p>
          <a:p>
            <a:r>
              <a:rPr lang="en-US" sz="2800" dirty="0" smtClean="0">
                <a:solidFill>
                  <a:srgbClr val="297FD5"/>
                </a:solidFill>
              </a:rPr>
              <a:t>Integration engineers have domain </a:t>
            </a:r>
            <a:r>
              <a:rPr lang="en-US" sz="2800" dirty="0" smtClean="0">
                <a:solidFill>
                  <a:srgbClr val="297FD5"/>
                </a:solidFill>
              </a:rPr>
              <a:t>knowledge, </a:t>
            </a:r>
            <a:r>
              <a:rPr lang="en-US" sz="2800" dirty="0" smtClean="0">
                <a:solidFill>
                  <a:srgbClr val="297FD5"/>
                </a:solidFill>
              </a:rPr>
              <a:t>but not highly technical (ex. Nurses </a:t>
            </a:r>
            <a:r>
              <a:rPr lang="en-US" sz="2800" dirty="0" smtClean="0">
                <a:solidFill>
                  <a:srgbClr val="297FD5"/>
                </a:solidFill>
              </a:rPr>
              <a:t>etc.)</a:t>
            </a:r>
            <a:endParaRPr lang="en-US" sz="2800" dirty="0" smtClean="0">
              <a:solidFill>
                <a:srgbClr val="297FD5"/>
              </a:solidFill>
            </a:endParaRPr>
          </a:p>
          <a:p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31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ETL Problem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771422" y="1777997"/>
            <a:ext cx="4453468" cy="2046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4000" dirty="0" smtClean="0">
                <a:solidFill>
                  <a:schemeClr val="accent2"/>
                </a:solidFill>
              </a:rPr>
              <a:t>xtract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4000" dirty="0" smtClean="0">
                <a:solidFill>
                  <a:srgbClr val="297FD5"/>
                </a:solidFill>
              </a:rPr>
              <a:t>ransform</a:t>
            </a: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4000" dirty="0" smtClean="0">
                <a:solidFill>
                  <a:srgbClr val="297FD5"/>
                </a:solidFill>
              </a:rPr>
              <a:t>oad</a:t>
            </a:r>
          </a:p>
          <a:p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0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54000"/>
            <a:ext cx="7529689" cy="1044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Traditional ETL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03867" y="1834443"/>
            <a:ext cx="7382933" cy="2262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accent2"/>
                </a:solidFill>
              </a:rPr>
              <a:t>Heavy graphical GUIs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Schema and mapping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No programming required!</a:t>
            </a:r>
          </a:p>
          <a:p>
            <a:endParaRPr lang="en-US" sz="2800" dirty="0" smtClean="0">
              <a:solidFill>
                <a:srgbClr val="297FD5"/>
              </a:solidFill>
            </a:endParaRP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11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Trouble is…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000955" y="2031998"/>
            <a:ext cx="4758267" cy="8607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… it’s not that simple!</a:t>
            </a:r>
          </a:p>
        </p:txBody>
      </p:sp>
    </p:spTree>
    <p:extLst>
      <p:ext uri="{BB962C8B-B14F-4D97-AF65-F5344CB8AC3E}">
        <p14:creationId xmlns:p14="http://schemas.microsoft.com/office/powerpoint/2010/main" val="11350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Real world integration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705556" y="1624168"/>
            <a:ext cx="7859888" cy="2046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Always require scripting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Work flow etc.</a:t>
            </a:r>
          </a:p>
          <a:p>
            <a:r>
              <a:rPr lang="en-US" sz="2800" dirty="0" smtClean="0">
                <a:solidFill>
                  <a:srgbClr val="297FD5"/>
                </a:solidFill>
              </a:rPr>
              <a:t>Traditional ETL engines have poor scripting environments</a:t>
            </a: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98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IGUANA Integration Engine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742"/>
            <a:ext cx="8229600" cy="162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 spc="120">
                <a:solidFill>
                  <a:schemeClr val="bg1"/>
                </a:solidFill>
                <a:latin typeface="Swis721 LtEx BT Light"/>
                <a:ea typeface="+mj-ea"/>
                <a:cs typeface="Swis721 LtEx BT Light"/>
              </a:defRPr>
            </a:lvl1pPr>
          </a:lstStyle>
          <a:p>
            <a:r>
              <a:rPr lang="en-US" sz="2800" dirty="0" smtClean="0">
                <a:solidFill>
                  <a:srgbClr val="105396"/>
                </a:solidFill>
              </a:rPr>
              <a:t>4 years ago…</a:t>
            </a:r>
            <a:endParaRPr lang="en-US" sz="2800" dirty="0">
              <a:solidFill>
                <a:srgbClr val="105396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35844" y="1624168"/>
            <a:ext cx="8229600" cy="2046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</a:rPr>
              <a:t>R&amp;D began on a better scripting environment</a:t>
            </a:r>
          </a:p>
          <a:p>
            <a:r>
              <a:rPr lang="en-US" sz="2800" dirty="0" smtClean="0">
                <a:solidFill>
                  <a:srgbClr val="297FD5"/>
                </a:solidFill>
              </a:rPr>
              <a:t>Started with Python….1 month later…</a:t>
            </a:r>
          </a:p>
          <a:p>
            <a:endParaRPr lang="en-US" sz="1800" dirty="0">
              <a:solidFill>
                <a:schemeClr val="accent2"/>
              </a:solidFill>
              <a:latin typeface="Swis721 LtEx BT Light"/>
              <a:cs typeface="Swis721 LtEx BT Light"/>
            </a:endParaRPr>
          </a:p>
        </p:txBody>
      </p:sp>
    </p:spTree>
    <p:extLst>
      <p:ext uri="{BB962C8B-B14F-4D97-AF65-F5344CB8AC3E}">
        <p14:creationId xmlns:p14="http://schemas.microsoft.com/office/powerpoint/2010/main" val="6928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fware Powerpo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Ifware Powerpoint.potx</Template>
  <TotalTime>15675</TotalTime>
  <Words>486</Words>
  <Application>Microsoft Macintosh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Ifware Powerpoint</vt:lpstr>
      <vt:lpstr> 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The IGUANA Integration Engine</vt:lpstr>
      <vt:lpstr>Best thing is to see in action…</vt:lpstr>
      <vt:lpstr>The IGUANA Integration Engine</vt:lpstr>
      <vt:lpstr>The IGUANA Integration Engine</vt:lpstr>
      <vt:lpstr>The IGUANA Integration Engine</vt:lpstr>
      <vt:lpstr>The IGUANA Integration Engine</vt:lpstr>
      <vt:lpstr>Any questions?</vt:lpstr>
    </vt:vector>
  </TitlesOfParts>
  <Company>iNTERFACEWARE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Leung</dc:creator>
  <cp:lastModifiedBy>Eliot Muir</cp:lastModifiedBy>
  <cp:revision>80</cp:revision>
  <dcterms:created xsi:type="dcterms:W3CDTF">2012-10-11T14:43:55Z</dcterms:created>
  <dcterms:modified xsi:type="dcterms:W3CDTF">2012-11-29T22:00:41Z</dcterms:modified>
</cp:coreProperties>
</file>