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8" r:id="rId4"/>
    <p:sldId id="261" r:id="rId5"/>
    <p:sldId id="268" r:id="rId6"/>
    <p:sldId id="274" r:id="rId7"/>
    <p:sldId id="260" r:id="rId8"/>
    <p:sldId id="269" r:id="rId9"/>
    <p:sldId id="275" r:id="rId10"/>
    <p:sldId id="262" r:id="rId11"/>
    <p:sldId id="263" r:id="rId12"/>
    <p:sldId id="270" r:id="rId13"/>
    <p:sldId id="278" r:id="rId14"/>
    <p:sldId id="265" r:id="rId15"/>
    <p:sldId id="272" r:id="rId16"/>
    <p:sldId id="266" r:id="rId17"/>
    <p:sldId id="273" r:id="rId18"/>
    <p:sldId id="276" r:id="rId19"/>
    <p:sldId id="280" r:id="rId20"/>
    <p:sldId id="284" r:id="rId21"/>
    <p:sldId id="282" r:id="rId22"/>
    <p:sldId id="285" r:id="rId23"/>
    <p:sldId id="277" r:id="rId24"/>
    <p:sldId id="283" r:id="rId25"/>
    <p:sldId id="281" r:id="rId26"/>
    <p:sldId id="286" r:id="rId27"/>
  </p:sldIdLst>
  <p:sldSz cx="10080625" cy="7559675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83FD"/>
    <a:srgbClr val="0000FF"/>
    <a:srgbClr val="A7BFDD"/>
    <a:srgbClr val="A1BBDB"/>
    <a:srgbClr val="9BB7D9"/>
    <a:srgbClr val="C7180B"/>
    <a:srgbClr val="CD3005"/>
    <a:srgbClr val="2A63A8"/>
    <a:srgbClr val="61ACBB"/>
    <a:srgbClr val="F14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0" autoAdjust="0"/>
    <p:restoredTop sz="94660"/>
  </p:normalViewPr>
  <p:slideViewPr>
    <p:cSldViewPr>
      <p:cViewPr varScale="1">
        <p:scale>
          <a:sx n="64" d="100"/>
          <a:sy n="64" d="100"/>
        </p:scale>
        <p:origin x="1632" y="6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vert="horz" lIns="82206" tIns="41103" rIns="82206" bIns="41103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it-IT" sz="1300"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3847649" y="0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vert="horz" lIns="82206" tIns="41103" rIns="82206" bIns="41103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endParaRPr lang="it-IT" sz="1300"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9380701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vert="horz" lIns="82206" tIns="41103" rIns="82206" bIns="41103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it-IT" sz="1300"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47649" y="9380701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vert="horz" lIns="82206" tIns="41103" rIns="82206" bIns="41103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F09D86D5-98C3-4111-9E9D-F2E2D5196D40}" type="slidenum">
              <a:rPr/>
              <a:pPr algn="r" hangingPunct="0">
                <a:buNone/>
                <a:defRPr sz="1400"/>
              </a:pPr>
              <a:t>‹N›</a:t>
            </a:fld>
            <a:endParaRPr lang="it-IT" sz="1300">
              <a:latin typeface="Verdana" pitchFamily="34"/>
              <a:ea typeface="SimSun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81787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50888"/>
            <a:ext cx="4933950" cy="370205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679797" y="4690184"/>
            <a:ext cx="5438050" cy="4443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it-IT" sz="1300" kern="1200">
                <a:solidFill>
                  <a:srgbClr val="333366"/>
                </a:solidFill>
                <a:latin typeface="Verdana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3847649" y="0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it-IT" sz="1300" kern="1200">
                <a:solidFill>
                  <a:srgbClr val="333366"/>
                </a:solidFill>
                <a:latin typeface="Verdana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9380701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it-IT" sz="1300" kern="1200">
                <a:solidFill>
                  <a:srgbClr val="333366"/>
                </a:solidFill>
                <a:latin typeface="Verdana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847649" y="9380701"/>
            <a:ext cx="2949994" cy="4933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it-IT" sz="1300" kern="1200">
                <a:solidFill>
                  <a:srgbClr val="333366"/>
                </a:solidFill>
                <a:latin typeface="Verdana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fld id="{000EEB85-D71A-4509-9807-876EE63830B1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13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SimSun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0275" y="750888"/>
            <a:ext cx="4935538" cy="37020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79797" y="4690185"/>
            <a:ext cx="5438050" cy="307777"/>
          </a:xfrm>
        </p:spPr>
        <p:txBody>
          <a:bodyPr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638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27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30275" y="750888"/>
            <a:ext cx="4935538" cy="37020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00EEB85-D71A-4509-9807-876EE63830B1}" type="slidenum">
              <a:rPr lang="it-IT" smtClean="0"/>
              <a:pPr lv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83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50888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1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068ED0E7-FB32-4857-86BB-2C5CBEA7CF99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5D2BF0C4-C1F7-4310-9945-7B700C2CAE1B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1768475"/>
            <a:ext cx="2266950" cy="49895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1768475"/>
            <a:ext cx="6653212" cy="49895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0C80F859-AD36-4CA7-AA3F-4644714E0616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70AAD3E2-3B78-43CE-A0E0-659C7F945FB1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2A39CF78-6FD4-481C-AFF7-86BDD8F0B951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F448255C-DF07-497D-B860-5887B6783CD3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CAF8C793-D51E-4497-8204-38D33CBCAE0C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6C2966D2-26D0-433E-9518-A8F24A3FF4E9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F30EB470-B7C1-417B-8751-F61110E64EE3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1CD00072-8F90-41D4-88DB-9540AB368A3A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B964CE0D-EF98-4544-B223-480C81B129BC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CC1B3849-1DA6-469A-9BEA-70DC164014B0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9972D95B-18BB-47EC-8929-72405AED82DA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DC39B350-2206-4202-9B2A-6D095AE8C478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269AFBB6-EF73-4914-A65B-261E4541B7B5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6282" y="208242"/>
            <a:ext cx="8414522" cy="39548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435" y="1874936"/>
            <a:ext cx="9129139" cy="4286167"/>
          </a:xfrm>
          <a:prstGeom prst="rect">
            <a:avLst/>
          </a:prstGeom>
        </p:spPr>
        <p:txBody>
          <a:bodyPr/>
          <a:lstStyle>
            <a:lvl1pPr>
              <a:buClr>
                <a:srgbClr val="E06E14"/>
              </a:buClr>
              <a:buFont typeface="Arial Black" pitchFamily="34" charset="0"/>
              <a:buChar char="I"/>
              <a:defRPr sz="2400" cap="none" baseline="0"/>
            </a:lvl1pPr>
            <a:lvl2pPr>
              <a:buClr>
                <a:srgbClr val="E06E14"/>
              </a:buClr>
              <a:buFont typeface="Arial Black" pitchFamily="34" charset="0"/>
              <a:buChar char="I"/>
              <a:defRPr sz="2400" cap="none" baseline="0"/>
            </a:lvl2pPr>
            <a:lvl3pPr>
              <a:buClr>
                <a:srgbClr val="E06E14"/>
              </a:buClr>
              <a:buFont typeface="Arial Black" pitchFamily="34" charset="0"/>
              <a:buChar char="I"/>
              <a:defRPr sz="2400" cap="none" baseline="0"/>
            </a:lvl3pPr>
            <a:lvl4pPr>
              <a:buClr>
                <a:srgbClr val="E06E14"/>
              </a:buClr>
              <a:buFont typeface="Arial Black" pitchFamily="34" charset="0"/>
              <a:buChar char="I"/>
              <a:defRPr sz="2400" cap="none" baseline="0"/>
            </a:lvl4pPr>
            <a:lvl5pPr>
              <a:buClr>
                <a:srgbClr val="E06E14"/>
              </a:buClr>
              <a:buFont typeface="Arial Black" pitchFamily="34" charset="0"/>
              <a:buChar char="I"/>
              <a:defRPr sz="2400" cap="none" baseline="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6283" y="684222"/>
            <a:ext cx="4364771" cy="31747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cap="all" baseline="0">
                <a:solidFill>
                  <a:srgbClr val="004A94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6BF3F-9FB3-49D9-9E38-15825F897975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57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77523CD4-9CBB-4D59-B953-51F25F7CE92A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F3D814A4-53B7-421D-BD95-DD03556AD0C8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3FF3E42C-54D4-4005-8DD9-E6D17D45DE4F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84E8087A-4B89-4CB0-8355-DF4ADDE62A94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299C57E0-532B-405B-B8DD-046881B1D26A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12F288AC-6DB1-475E-B788-9BBEFFC129A6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it-IT" smtClean="0"/>
          </a:p>
          <a:p>
            <a:pPr lvl="0"/>
            <a:fld id="{B4A07985-5E6A-40BD-8AD8-A83057C635D4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7820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titolo 2"/>
          <p:cNvSpPr txBox="1">
            <a:spLocks noGrp="1"/>
          </p:cNvSpPr>
          <p:nvPr>
            <p:ph type="title"/>
          </p:nvPr>
        </p:nvSpPr>
        <p:spPr>
          <a:xfrm>
            <a:off x="503999" y="3597840"/>
            <a:ext cx="7236000" cy="30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2"/>
          </p:nvPr>
        </p:nvSpPr>
        <p:spPr>
          <a:xfrm>
            <a:off x="7228799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it-IT" sz="1400" kern="1200">
                <a:solidFill>
                  <a:srgbClr val="333366"/>
                </a:solidFill>
                <a:latin typeface="Verdana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it-IT" sz="1400" kern="1200">
                <a:solidFill>
                  <a:srgbClr val="333366"/>
                </a:solidFill>
                <a:latin typeface="Verdana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4"/>
          </p:nvPr>
        </p:nvSpPr>
        <p:spPr>
          <a:xfrm>
            <a:off x="503999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l" rtl="0" hangingPunct="0">
              <a:buNone/>
              <a:tabLst/>
              <a:defRPr lang="it-IT" sz="1400" kern="1200">
                <a:solidFill>
                  <a:srgbClr val="333366"/>
                </a:solidFill>
                <a:latin typeface="Verdana" pitchFamily="34"/>
                <a:ea typeface="Arial Unicode MS" pitchFamily="2"/>
                <a:cs typeface="Tahoma" pitchFamily="2"/>
              </a:defRPr>
            </a:lvl1pPr>
            <a:lvl2pPr lvl="0" algn="l" rtl="0" hangingPunct="0">
              <a:buNone/>
              <a:tabLst/>
              <a:defRPr lang="it-IT" sz="1400" kern="1200">
                <a:solidFill>
                  <a:srgbClr val="333366"/>
                </a:solidFill>
                <a:latin typeface="Verdana" pitchFamily="34"/>
                <a:ea typeface="Arial Unicode MS" pitchFamily="2"/>
                <a:cs typeface="Tahoma" pitchFamily="2"/>
              </a:defRPr>
            </a:lvl2pPr>
          </a:lstStyle>
          <a:p>
            <a:pPr lvl="0"/>
            <a:endParaRPr lang="it-IT"/>
          </a:p>
          <a:p>
            <a:pPr lvl="0"/>
            <a:fld id="{CFCBDFCC-C5E4-453D-A7D9-18C50FFA063F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it-IT" sz="2000" b="1" i="0" u="none" strike="noStrike" kern="1200">
          <a:ln>
            <a:noFill/>
          </a:ln>
          <a:solidFill>
            <a:srgbClr val="333366"/>
          </a:solidFill>
          <a:latin typeface="Verdana" pitchFamily="34"/>
          <a:ea typeface="SimSun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it-IT" sz="3200" b="0" i="0" u="none" strike="noStrike" kern="1200">
          <a:ln>
            <a:noFill/>
          </a:ln>
          <a:latin typeface="Arial" pitchFamily="18"/>
          <a:ea typeface="SimSun" pitchFamily="2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7820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titolo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618"/>
              </a:spcAft>
              <a:buSzPct val="45000"/>
              <a:buFont typeface="StarSymbol"/>
              <a:buNone/>
              <a:defRPr lang="it-IT" sz="140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618"/>
              </a:spcAft>
              <a:buSzPct val="45000"/>
              <a:buFont typeface="StarSymbol"/>
              <a:buChar char="●"/>
              <a:defRPr lang="it-IT" sz="140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it-IT" sz="135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it-IT" sz="130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it-IT" sz="125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it-IT" sz="120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115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110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110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110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2"/>
          </p:nvPr>
        </p:nvSpPr>
        <p:spPr>
          <a:xfrm>
            <a:off x="7228799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it-IT" sz="1400" kern="1200">
                <a:solidFill>
                  <a:srgbClr val="333366"/>
                </a:solidFill>
                <a:latin typeface="Verdana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it-IT" sz="1400" kern="1200">
                <a:solidFill>
                  <a:srgbClr val="333366"/>
                </a:solidFill>
                <a:latin typeface="Verdana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4"/>
          </p:nvPr>
        </p:nvSpPr>
        <p:spPr>
          <a:xfrm>
            <a:off x="503999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l" rtl="0" hangingPunct="0">
              <a:buNone/>
              <a:tabLst/>
              <a:defRPr lang="it-IT" sz="1400" kern="1200">
                <a:solidFill>
                  <a:srgbClr val="333366"/>
                </a:solidFill>
                <a:latin typeface="Verdana" pitchFamily="34"/>
                <a:ea typeface="Arial Unicode MS" pitchFamily="2"/>
                <a:cs typeface="Tahoma" pitchFamily="2"/>
              </a:defRPr>
            </a:lvl1pPr>
            <a:lvl2pPr lvl="0" algn="l" rtl="0" hangingPunct="0">
              <a:buNone/>
              <a:tabLst/>
              <a:defRPr lang="it-IT" sz="1400" kern="1200">
                <a:solidFill>
                  <a:srgbClr val="333366"/>
                </a:solidFill>
                <a:latin typeface="Verdana" pitchFamily="34"/>
                <a:ea typeface="Arial Unicode MS" pitchFamily="2"/>
                <a:cs typeface="Tahoma" pitchFamily="2"/>
              </a:defRPr>
            </a:lvl2pPr>
          </a:lstStyle>
          <a:p>
            <a:pPr lvl="0"/>
            <a:endParaRPr lang="it-IT"/>
          </a:p>
          <a:p>
            <a:pPr lvl="0"/>
            <a:fld id="{29086CA6-C66E-40B0-860E-FC002A2640F6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hangingPunct="0">
        <a:tabLst/>
        <a:defRPr lang="it-IT" sz="1800" b="1" i="0" u="none" strike="noStrike" kern="1200">
          <a:ln>
            <a:noFill/>
          </a:ln>
          <a:solidFill>
            <a:srgbClr val="333366"/>
          </a:solidFill>
          <a:latin typeface="Verdana" pitchFamily="34"/>
          <a:ea typeface="SimSun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618"/>
        </a:spcAft>
        <a:tabLst/>
        <a:defRPr lang="it-IT" sz="1400" b="0" i="0" u="none" strike="noStrike" kern="1200">
          <a:ln>
            <a:noFill/>
          </a:ln>
          <a:solidFill>
            <a:srgbClr val="333366"/>
          </a:solidFill>
          <a:latin typeface="Verdana" pitchFamily="34"/>
          <a:ea typeface="SimSun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2952080" y="4374236"/>
            <a:ext cx="5182741" cy="16341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75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it-IT" sz="1800" b="1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it-IT" sz="3600" dirty="0" smtClean="0"/>
              <a:t>LUA Workshop 2013</a:t>
            </a:r>
            <a:endParaRPr lang="it-IT" sz="3600" dirty="0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4814571" y="6751305"/>
            <a:ext cx="3248242" cy="34090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618"/>
              </a:spcAft>
              <a:tabLst/>
              <a:defRPr lang="it-IT" sz="140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1pPr>
          </a:lstStyle>
          <a:p>
            <a:pPr algn="r"/>
            <a:r>
              <a:rPr lang="it-IT" dirty="0" smtClean="0"/>
              <a:t>3D Informatica </a:t>
            </a:r>
            <a:r>
              <a:rPr lang="it-IT" dirty="0" err="1" smtClean="0"/>
              <a:t>presents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vision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664048" y="5454357"/>
            <a:ext cx="5398765" cy="738664"/>
          </a:xfrm>
          <a:prstGeom prst="rect">
            <a:avLst/>
          </a:prstGeom>
        </p:spPr>
        <p:txBody>
          <a:bodyPr/>
          <a:lstStyle/>
          <a:p>
            <a:pPr algn="r" hangingPunct="0">
              <a:spcAft>
                <a:spcPts val="618"/>
              </a:spcAft>
            </a:pPr>
            <a:r>
              <a:rPr lang="en-US" sz="14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Using </a:t>
            </a:r>
            <a:r>
              <a:rPr lang="en-US" sz="14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LUA to </a:t>
            </a:r>
            <a:r>
              <a:rPr lang="en-US" sz="14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boost document handling and information </a:t>
            </a:r>
            <a:r>
              <a:rPr lang="en-US" sz="14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retrieval, </a:t>
            </a:r>
            <a:r>
              <a:rPr lang="en-US" sz="14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in XML Native Database scenarios</a:t>
            </a:r>
            <a:endParaRPr lang="it-IT" sz="14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2" y="2630845"/>
            <a:ext cx="6000750" cy="288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6" y="3077479"/>
            <a:ext cx="3255324" cy="349763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06" y="3077479"/>
            <a:ext cx="5112321" cy="383296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75816" y="971525"/>
            <a:ext cx="9243392" cy="792088"/>
          </a:xfrm>
          <a:prstGeom prst="rect">
            <a:avLst/>
          </a:prstGeom>
        </p:spPr>
        <p:txBody>
          <a:bodyPr/>
          <a:lstStyle/>
          <a:p>
            <a:pPr hangingPunct="0">
              <a:spcAft>
                <a:spcPts val="618"/>
              </a:spcAft>
            </a:pP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Use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eXtraWay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solution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for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warehouse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management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could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be 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an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error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in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sizing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of a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project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.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75816" y="1798453"/>
            <a:ext cx="87849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18"/>
              </a:spcAft>
            </a:pPr>
            <a:r>
              <a:rPr lang="it-IT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Anyway</a:t>
            </a:r>
            <a:r>
              <a:rPr lang="it-IT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we</a:t>
            </a:r>
            <a:r>
              <a:rPr lang="it-IT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are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convinced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that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in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other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contexts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more </a:t>
            </a:r>
            <a:r>
              <a:rPr lang="it-IT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oriented</a:t>
            </a:r>
            <a:r>
              <a:rPr lang="it-IT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to </a:t>
            </a:r>
            <a:r>
              <a:rPr lang="it-IT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document</a:t>
            </a:r>
            <a:r>
              <a:rPr lang="it-IT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management (for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example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in </a:t>
            </a:r>
            <a:r>
              <a:rPr lang="it-IT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cultural </a:t>
            </a:r>
            <a:r>
              <a:rPr lang="it-IT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heritage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, or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specific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document</a:t>
            </a:r>
            <a:r>
              <a:rPr lang="it-IT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legal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binding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needs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), </a:t>
            </a:r>
            <a:r>
              <a:rPr lang="it-IT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systems</a:t>
            </a:r>
            <a:r>
              <a:rPr lang="it-IT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based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on </a:t>
            </a:r>
            <a:r>
              <a:rPr lang="it-IT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record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is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well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dimensioned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and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particularly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useful</a:t>
            </a:r>
            <a:r>
              <a:rPr lang="it-IT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to 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the </a:t>
            </a:r>
            <a:r>
              <a:rPr lang="it-IT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long </a:t>
            </a:r>
            <a:r>
              <a:rPr lang="it-IT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term</a:t>
            </a:r>
            <a:r>
              <a:rPr lang="it-IT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preservation</a:t>
            </a:r>
            <a:r>
              <a:rPr lang="it-IT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and 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management of </a:t>
            </a:r>
            <a:r>
              <a:rPr lang="it-IT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data.</a:t>
            </a:r>
            <a:endParaRPr lang="it-IT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15776" y="509861"/>
            <a:ext cx="9243236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to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each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their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own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…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5" y="4411543"/>
            <a:ext cx="3619500" cy="276225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31800" y="827509"/>
            <a:ext cx="9243236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en-US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what we are doing here and what </a:t>
            </a:r>
            <a:r>
              <a:rPr lang="en-US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we’ll do </a:t>
            </a:r>
            <a:r>
              <a:rPr lang="en-US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in 2014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39912" y="2473491"/>
            <a:ext cx="6345238" cy="753736"/>
          </a:xfrm>
          <a:prstGeom prst="rect">
            <a:avLst/>
          </a:prstGeom>
        </p:spPr>
        <p:txBody>
          <a:bodyPr/>
          <a:lstStyle/>
          <a:p>
            <a:pPr hangingPunct="0">
              <a:spcAft>
                <a:spcPts val="618"/>
              </a:spcAft>
            </a:pP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in 2014 we will do </a:t>
            </a: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our 30 </a:t>
            </a: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years birthday…oh how nice it would be if it were </a:t>
            </a: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true!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00374" y="3375964"/>
            <a:ext cx="9027212" cy="792088"/>
          </a:xfrm>
          <a:prstGeom prst="rect">
            <a:avLst/>
          </a:prstGeom>
        </p:spPr>
        <p:txBody>
          <a:bodyPr/>
          <a:lstStyle/>
          <a:p>
            <a:pPr hangingPunct="0">
              <a:spcAft>
                <a:spcPts val="618"/>
              </a:spcAft>
            </a:pP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It’s time to open the source code of </a:t>
            </a:r>
            <a:r>
              <a:rPr lang="en-US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eXtraWay</a:t>
            </a: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platform to the world with all its components, one for example, the integration with LUA.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47824" y="1485694"/>
            <a:ext cx="8828256" cy="792088"/>
          </a:xfrm>
          <a:prstGeom prst="rect">
            <a:avLst/>
          </a:prstGeom>
        </p:spPr>
        <p:txBody>
          <a:bodyPr/>
          <a:lstStyle/>
          <a:p>
            <a:pPr hangingPunct="0">
              <a:spcAft>
                <a:spcPts val="618"/>
              </a:spcAft>
            </a:pP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We’re here to listen and learn how the rest of the world, represented by you, uses LUA in the best way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65640" y="4606131"/>
            <a:ext cx="5858848" cy="707886"/>
          </a:xfrm>
          <a:prstGeom prst="rect">
            <a:avLst/>
          </a:prstGeom>
        </p:spPr>
        <p:txBody>
          <a:bodyPr/>
          <a:lstStyle/>
          <a:p>
            <a:pPr hangingPunct="0">
              <a:spcAft>
                <a:spcPts val="618"/>
              </a:spcAft>
            </a:pP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would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love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if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you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, or some of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you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,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remain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tuned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 with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us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and on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our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project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611485"/>
            <a:ext cx="3578276" cy="579606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31800" y="827509"/>
            <a:ext cx="9243236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…so the story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begin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0528" y="1634405"/>
            <a:ext cx="6192688" cy="1137320"/>
          </a:xfrm>
          <a:prstGeom prst="rect">
            <a:avLst/>
          </a:prstGeom>
        </p:spPr>
        <p:txBody>
          <a:bodyPr/>
          <a:lstStyle/>
          <a:p>
            <a:pPr hangingPunct="0">
              <a:spcAft>
                <a:spcPts val="618"/>
              </a:spcAft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In the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next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slides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will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try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to illustrate some of the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main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function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which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eXtraWay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allows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to use 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and in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particular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what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LUA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does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inside XW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31800" y="2987749"/>
            <a:ext cx="6264696" cy="2910943"/>
          </a:xfrm>
          <a:prstGeom prst="rect">
            <a:avLst/>
          </a:prstGeom>
        </p:spPr>
        <p:txBody>
          <a:bodyPr/>
          <a:lstStyle/>
          <a:p>
            <a:pPr hangingPunct="0">
              <a:spcAft>
                <a:spcPts val="618"/>
              </a:spcAft>
            </a:pP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if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you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still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have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patience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or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even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have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any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interest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in 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the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described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scenario,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will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talk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about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why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and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how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LUA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was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able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to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transform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our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NXD in an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archive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and information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retrieval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system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as</a:t>
            </a:r>
            <a:r>
              <a:rPr lang="it-IT" sz="20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flexible</a:t>
            </a:r>
            <a:r>
              <a:rPr lang="it-IT" sz="20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as</a:t>
            </a:r>
            <a:r>
              <a:rPr lang="it-IT" sz="20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an </a:t>
            </a:r>
            <a:r>
              <a:rPr lang="it-IT" sz="20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RDBMS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and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our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development</a:t>
            </a:r>
            <a:r>
              <a:rPr lang="it-IT" sz="20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team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increasingly</a:t>
            </a:r>
            <a:r>
              <a:rPr lang="it-IT" sz="20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specialized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on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using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LUA to face and solve a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lot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of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problems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, building</a:t>
            </a: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en-US" sz="20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less and less time to </a:t>
            </a:r>
            <a:r>
              <a:rPr lang="en-US" sz="20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market solutions</a:t>
            </a: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.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12084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81" y="633007"/>
            <a:ext cx="3722894" cy="37228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995122"/>
            <a:ext cx="2989992" cy="498132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808064" y="1392631"/>
            <a:ext cx="5832648" cy="3093154"/>
          </a:xfrm>
          <a:prstGeom prst="rect">
            <a:avLst/>
          </a:prstGeom>
        </p:spPr>
        <p:txBody>
          <a:bodyPr/>
          <a:lstStyle/>
          <a:p>
            <a:pPr hangingPunct="0">
              <a:spcAft>
                <a:spcPts val="618"/>
              </a:spcAft>
            </a:pPr>
            <a:r>
              <a:rPr lang="it-IT" sz="20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Limits to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Overtake</a:t>
            </a:r>
            <a:endParaRPr lang="it-IT" sz="20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Native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eXtraWay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Interface</a:t>
            </a: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Application side code</a:t>
            </a:r>
          </a:p>
          <a:p>
            <a:pPr hangingPunct="0">
              <a:spcAft>
                <a:spcPts val="618"/>
              </a:spcAft>
            </a:pPr>
            <a:r>
              <a:rPr lang="it-IT" sz="20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The Solution</a:t>
            </a: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Monolithic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architecture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C++ Class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Loading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Plug-In (LOD,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FastCGI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)</a:t>
            </a: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Plug-in for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Triggers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&amp;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Stored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Procedures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0" y="4355901"/>
            <a:ext cx="4324350" cy="18859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31800" y="827509"/>
            <a:ext cx="9243236" cy="461665"/>
          </a:xfrm>
          <a:prstGeom prst="rect">
            <a:avLst/>
          </a:prstGeom>
        </p:spPr>
        <p:txBody>
          <a:bodyPr/>
          <a:lstStyle/>
          <a:p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eXtraWay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(XW)…</a:t>
            </a:r>
            <a:r>
              <a:rPr lang="it-IT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Limits and Solutions</a:t>
            </a:r>
          </a:p>
        </p:txBody>
      </p:sp>
      <p:sp>
        <p:nvSpPr>
          <p:cNvPr id="7" name="Rettangolo 6"/>
          <p:cNvSpPr/>
          <p:nvPr/>
        </p:nvSpPr>
        <p:spPr>
          <a:xfrm>
            <a:off x="3744168" y="6241851"/>
            <a:ext cx="6081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18"/>
              </a:spcAft>
            </a:pPr>
            <a:r>
              <a:rPr lang="it-IT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…</a:t>
            </a:r>
            <a:r>
              <a:rPr lang="it-IT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Dispatcher</a:t>
            </a:r>
            <a:r>
              <a:rPr lang="it-IT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..script </a:t>
            </a:r>
            <a:r>
              <a:rPr lang="it-IT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runner</a:t>
            </a:r>
            <a:r>
              <a:rPr lang="it-IT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…</a:t>
            </a:r>
            <a:r>
              <a:rPr lang="it-IT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function</a:t>
            </a:r>
            <a:r>
              <a:rPr lang="it-IT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proxy</a:t>
            </a:r>
            <a:r>
              <a:rPr lang="it-IT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..</a:t>
            </a:r>
            <a:endParaRPr lang="it-IT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65" y="3618139"/>
            <a:ext cx="2964451" cy="304152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943968" y="1699692"/>
            <a:ext cx="5038725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NXD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: Native Xml 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Database</a:t>
            </a: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File 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&amp; 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Folders</a:t>
            </a: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XML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Records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Engine Site Code (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Lua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)</a:t>
            </a: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API</a:t>
            </a:r>
          </a:p>
        </p:txBody>
      </p:sp>
      <p:sp>
        <p:nvSpPr>
          <p:cNvPr id="4" name="Rettangolo 3"/>
          <p:cNvSpPr/>
          <p:nvPr/>
        </p:nvSpPr>
        <p:spPr>
          <a:xfrm>
            <a:off x="503808" y="827509"/>
            <a:ext cx="5190845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XW: Using </a:t>
            </a:r>
            <a:r>
              <a:rPr lang="it-IT" sz="24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files</a:t>
            </a:r>
            <a:r>
              <a:rPr lang="it-IT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and folders...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13" y="3059757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771725"/>
            <a:ext cx="2118875" cy="377983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59792" y="683493"/>
            <a:ext cx="3039615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XW: The Plug-In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23888" y="1763613"/>
            <a:ext cx="799288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Naming </a:t>
            </a: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Convention: Libraries</a:t>
            </a: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, Packages and Functions</a:t>
            </a:r>
          </a:p>
          <a:p>
            <a:pPr hangingPunct="0">
              <a:spcAft>
                <a:spcPts val="618"/>
              </a:spcAft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&lt;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library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&gt;.&lt;package&gt;[.&lt;sub-package&gt;].&lt;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function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&gt;</a:t>
            </a: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The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Dispatcher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safe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Sandbox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eview.turbosquid.com/Preview/Content_2010_12_03__04_45_54/package1.jpgc4744dff-993c-4a93-9aa9-34e929f5f1c1La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92" y="2267669"/>
            <a:ext cx="3461436" cy="3461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59792" y="611485"/>
            <a:ext cx="4729180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XW: </a:t>
            </a:r>
            <a:r>
              <a:rPr lang="it-IT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The </a:t>
            </a:r>
            <a:r>
              <a:rPr lang="it-IT" sz="24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Packages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32000" y="1547589"/>
            <a:ext cx="5038725" cy="1770296"/>
          </a:xfrm>
          <a:prstGeom prst="rect">
            <a:avLst/>
          </a:prstGeom>
        </p:spPr>
        <p:txBody>
          <a:bodyPr/>
          <a:lstStyle/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Table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of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Functions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Signature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convention</a:t>
            </a: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Script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Runner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LuaJIT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24" y="3387491"/>
            <a:ext cx="3722894" cy="372289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15776" y="323453"/>
            <a:ext cx="3365024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XW: The </a:t>
            </a:r>
            <a:r>
              <a:rPr lang="it-IT" sz="24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Packages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19832" y="819367"/>
            <a:ext cx="47525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>
                <a:solidFill>
                  <a:srgbClr val="FF0000"/>
                </a:solidFill>
                <a:latin typeface="Verdana" panose="020B0604030504040204" pitchFamily="34" charset="0"/>
              </a:rPr>
              <a:t>local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rgbClr val="333366"/>
                </a:solidFill>
                <a:latin typeface="Verdana" panose="020B0604030504040204" pitchFamily="34" charset="0"/>
              </a:rPr>
              <a:t>loader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= </a:t>
            </a:r>
            <a:r>
              <a:rPr lang="it-IT" sz="1600" dirty="0" err="1">
                <a:solidFill>
                  <a:srgbClr val="FF0000"/>
                </a:solidFill>
                <a:latin typeface="Verdana" panose="020B0604030504040204" pitchFamily="34" charset="0"/>
              </a:rPr>
              <a:t>function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(</a:t>
            </a:r>
            <a:r>
              <a:rPr lang="it-IT" sz="1600" dirty="0">
                <a:solidFill>
                  <a:srgbClr val="FF00FF"/>
                </a:solidFill>
                <a:latin typeface="Verdana" panose="020B0604030504040204" pitchFamily="34" charset="0"/>
              </a:rPr>
              <a:t>doc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, </a:t>
            </a:r>
            <a:r>
              <a:rPr lang="it-IT" sz="1600" dirty="0" err="1">
                <a:solidFill>
                  <a:srgbClr val="FF00FF"/>
                </a:solidFill>
                <a:latin typeface="Verdana" panose="020B0604030504040204" pitchFamily="34" charset="0"/>
              </a:rPr>
              <a:t>num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)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  </a:t>
            </a:r>
            <a:r>
              <a:rPr lang="it-IT" sz="1600" dirty="0" err="1">
                <a:solidFill>
                  <a:srgbClr val="FF0000"/>
                </a:solidFill>
                <a:latin typeface="Verdana" panose="020B0604030504040204" pitchFamily="34" charset="0"/>
              </a:rPr>
              <a:t>local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rgbClr val="333366"/>
                </a:solidFill>
                <a:latin typeface="Verdana" panose="020B0604030504040204" pitchFamily="34" charset="0"/>
              </a:rPr>
              <a:t>newDoc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= doc ;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en-US" sz="1600" dirty="0">
                <a:solidFill>
                  <a:srgbClr val="333366"/>
                </a:solidFill>
                <a:latin typeface="Verdana" panose="020B0604030504040204" pitchFamily="34" charset="0"/>
              </a:rPr>
              <a:t>   </a:t>
            </a:r>
            <a:r>
              <a:rPr lang="en-US" sz="1600" dirty="0">
                <a:solidFill>
                  <a:srgbClr val="33CC66"/>
                </a:solidFill>
                <a:latin typeface="Verdana" panose="020B0604030504040204" pitchFamily="34" charset="0"/>
              </a:rPr>
              <a:t>-- Some code for generic records</a:t>
            </a:r>
            <a:endParaRPr lang="en-US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  </a:t>
            </a:r>
            <a:r>
              <a:rPr lang="it-IT" sz="1600" dirty="0" err="1">
                <a:solidFill>
                  <a:srgbClr val="FF0000"/>
                </a:solidFill>
                <a:latin typeface="Verdana" panose="020B0604030504040204" pitchFamily="34" charset="0"/>
              </a:rPr>
              <a:t>return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rgbClr val="333366"/>
                </a:solidFill>
                <a:latin typeface="Verdana" panose="020B0604030504040204" pitchFamily="34" charset="0"/>
              </a:rPr>
              <a:t>newDoc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;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FF0000"/>
                </a:solidFill>
                <a:latin typeface="Verdana" panose="020B0604030504040204" pitchFamily="34" charset="0"/>
              </a:rPr>
              <a:t>End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endParaRPr lang="it-IT" sz="1600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r>
              <a:rPr lang="it-IT" sz="1600" dirty="0" err="1" smtClean="0">
                <a:solidFill>
                  <a:srgbClr val="FF0000"/>
                </a:solidFill>
                <a:latin typeface="Verdana" panose="020B0604030504040204" pitchFamily="34" charset="0"/>
              </a:rPr>
              <a:t>local</a:t>
            </a:r>
            <a:r>
              <a:rPr lang="it-IT" sz="1600" dirty="0" smtClean="0">
                <a:solidFill>
                  <a:srgbClr val="333366"/>
                </a:solidFill>
                <a:latin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rgbClr val="333366"/>
                </a:solidFill>
                <a:latin typeface="Verdana" panose="020B0604030504040204" pitchFamily="34" charset="0"/>
              </a:rPr>
              <a:t>docloader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= </a:t>
            </a:r>
            <a:r>
              <a:rPr lang="it-IT" sz="1600" dirty="0" err="1">
                <a:solidFill>
                  <a:srgbClr val="FF0000"/>
                </a:solidFill>
                <a:latin typeface="Verdana" panose="020B0604030504040204" pitchFamily="34" charset="0"/>
              </a:rPr>
              <a:t>function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(</a:t>
            </a:r>
            <a:r>
              <a:rPr lang="it-IT" sz="1600" dirty="0">
                <a:solidFill>
                  <a:srgbClr val="FF00FF"/>
                </a:solidFill>
                <a:latin typeface="Verdana" panose="020B0604030504040204" pitchFamily="34" charset="0"/>
              </a:rPr>
              <a:t>doc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, </a:t>
            </a:r>
            <a:r>
              <a:rPr lang="it-IT" sz="1600" dirty="0" err="1">
                <a:solidFill>
                  <a:srgbClr val="FF00FF"/>
                </a:solidFill>
                <a:latin typeface="Verdana" panose="020B0604030504040204" pitchFamily="34" charset="0"/>
              </a:rPr>
              <a:t>num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)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  ...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FF0000"/>
                </a:solidFill>
                <a:latin typeface="Verdana" panose="020B0604030504040204" pitchFamily="34" charset="0"/>
              </a:rPr>
              <a:t>End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endParaRPr lang="it-IT" sz="1600" dirty="0" smtClean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r>
              <a:rPr lang="it-IT" sz="1600" dirty="0" err="1" smtClean="0">
                <a:solidFill>
                  <a:srgbClr val="0000FF"/>
                </a:solidFill>
                <a:latin typeface="Verdana" panose="020B0604030504040204" pitchFamily="34" charset="0"/>
              </a:rPr>
              <a:t>triggers</a:t>
            </a:r>
            <a:r>
              <a:rPr lang="it-IT" sz="1600" dirty="0" smtClean="0">
                <a:solidFill>
                  <a:srgbClr val="333366"/>
                </a:solidFill>
                <a:latin typeface="Verdana" panose="020B0604030504040204" pitchFamily="34" charset="0"/>
              </a:rPr>
              <a:t> 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= {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  </a:t>
            </a:r>
            <a:r>
              <a:rPr lang="it-IT" sz="1600" dirty="0" err="1">
                <a:solidFill>
                  <a:srgbClr val="333366"/>
                </a:solidFill>
                <a:latin typeface="Verdana" panose="020B0604030504040204" pitchFamily="34" charset="0"/>
              </a:rPr>
              <a:t>onLoad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= </a:t>
            </a:r>
            <a:r>
              <a:rPr lang="it-IT" sz="1600" dirty="0" err="1">
                <a:solidFill>
                  <a:srgbClr val="333366"/>
                </a:solidFill>
                <a:latin typeface="Verdana" panose="020B0604030504040204" pitchFamily="34" charset="0"/>
              </a:rPr>
              <a:t>loader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,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  </a:t>
            </a:r>
            <a:r>
              <a:rPr lang="it-IT" sz="1600" dirty="0" err="1">
                <a:solidFill>
                  <a:srgbClr val="333366"/>
                </a:solidFill>
                <a:latin typeface="Verdana" panose="020B0604030504040204" pitchFamily="34" charset="0"/>
              </a:rPr>
              <a:t>onLoad_signature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= {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     </a:t>
            </a:r>
            <a:r>
              <a:rPr lang="it-IT" sz="1600" dirty="0" err="1">
                <a:solidFill>
                  <a:srgbClr val="0000FF"/>
                </a:solidFill>
                <a:latin typeface="Verdana" panose="020B0604030504040204" pitchFamily="34" charset="0"/>
              </a:rPr>
              <a:t>inParms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= {</a:t>
            </a:r>
            <a:r>
              <a:rPr lang="it-IT" sz="1600" dirty="0">
                <a:solidFill>
                  <a:srgbClr val="FF00FF"/>
                </a:solidFill>
                <a:latin typeface="Verdana" panose="020B0604030504040204" pitchFamily="34" charset="0"/>
              </a:rPr>
              <a:t>“doc”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, </a:t>
            </a:r>
            <a:r>
              <a:rPr lang="it-IT" sz="1600" dirty="0">
                <a:solidFill>
                  <a:srgbClr val="FF00FF"/>
                </a:solidFill>
                <a:latin typeface="Verdana" panose="020B0604030504040204" pitchFamily="34" charset="0"/>
              </a:rPr>
              <a:t>“</a:t>
            </a:r>
            <a:r>
              <a:rPr lang="it-IT" sz="1600" dirty="0" err="1">
                <a:solidFill>
                  <a:srgbClr val="FF00FF"/>
                </a:solidFill>
                <a:latin typeface="Verdana" panose="020B0604030504040204" pitchFamily="34" charset="0"/>
              </a:rPr>
              <a:t>num</a:t>
            </a:r>
            <a:r>
              <a:rPr lang="it-IT" sz="1600" dirty="0">
                <a:solidFill>
                  <a:srgbClr val="FF00FF"/>
                </a:solidFill>
                <a:latin typeface="Verdana" panose="020B0604030504040204" pitchFamily="34" charset="0"/>
              </a:rPr>
              <a:t>”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},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     </a:t>
            </a:r>
            <a:r>
              <a:rPr lang="it-IT" sz="1600" dirty="0" err="1">
                <a:solidFill>
                  <a:srgbClr val="0000FF"/>
                </a:solidFill>
                <a:latin typeface="Verdana" panose="020B0604030504040204" pitchFamily="34" charset="0"/>
              </a:rPr>
              <a:t>outParms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= {</a:t>
            </a:r>
            <a:r>
              <a:rPr lang="it-IT" sz="1600" dirty="0">
                <a:solidFill>
                  <a:srgbClr val="FF00FF"/>
                </a:solidFill>
                <a:latin typeface="Verdana" panose="020B0604030504040204" pitchFamily="34" charset="0"/>
              </a:rPr>
              <a:t>“doc”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}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  },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  doc = {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     </a:t>
            </a:r>
            <a:r>
              <a:rPr lang="it-IT" sz="1600" dirty="0" err="1">
                <a:solidFill>
                  <a:srgbClr val="333366"/>
                </a:solidFill>
                <a:latin typeface="Verdana" panose="020B0604030504040204" pitchFamily="34" charset="0"/>
              </a:rPr>
              <a:t>onLoad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= </a:t>
            </a:r>
            <a:r>
              <a:rPr lang="it-IT" sz="1600" dirty="0" err="1">
                <a:solidFill>
                  <a:srgbClr val="333366"/>
                </a:solidFill>
                <a:latin typeface="Verdana" panose="020B0604030504040204" pitchFamily="34" charset="0"/>
              </a:rPr>
              <a:t>docLoader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,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     </a:t>
            </a:r>
            <a:r>
              <a:rPr lang="it-IT" sz="1600" dirty="0" err="1">
                <a:solidFill>
                  <a:srgbClr val="333366"/>
                </a:solidFill>
                <a:latin typeface="Verdana" panose="020B0604030504040204" pitchFamily="34" charset="0"/>
              </a:rPr>
              <a:t>onLoad_signature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= {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        </a:t>
            </a:r>
            <a:r>
              <a:rPr lang="it-IT" sz="1600" dirty="0" err="1">
                <a:solidFill>
                  <a:srgbClr val="0000FF"/>
                </a:solidFill>
                <a:latin typeface="Verdana" panose="020B0604030504040204" pitchFamily="34" charset="0"/>
              </a:rPr>
              <a:t>inParms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= {</a:t>
            </a:r>
            <a:r>
              <a:rPr lang="it-IT" sz="1600" dirty="0">
                <a:solidFill>
                  <a:srgbClr val="FF00FF"/>
                </a:solidFill>
                <a:latin typeface="Verdana" panose="020B0604030504040204" pitchFamily="34" charset="0"/>
              </a:rPr>
              <a:t>“doc”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, </a:t>
            </a:r>
            <a:r>
              <a:rPr lang="it-IT" sz="1600" dirty="0">
                <a:solidFill>
                  <a:srgbClr val="FF00FF"/>
                </a:solidFill>
                <a:latin typeface="Verdana" panose="020B0604030504040204" pitchFamily="34" charset="0"/>
              </a:rPr>
              <a:t>“</a:t>
            </a:r>
            <a:r>
              <a:rPr lang="it-IT" sz="1600" dirty="0" err="1">
                <a:solidFill>
                  <a:srgbClr val="FF00FF"/>
                </a:solidFill>
                <a:latin typeface="Verdana" panose="020B0604030504040204" pitchFamily="34" charset="0"/>
              </a:rPr>
              <a:t>num</a:t>
            </a:r>
            <a:r>
              <a:rPr lang="it-IT" sz="1600" dirty="0">
                <a:solidFill>
                  <a:srgbClr val="FF00FF"/>
                </a:solidFill>
                <a:latin typeface="Verdana" panose="020B0604030504040204" pitchFamily="34" charset="0"/>
              </a:rPr>
              <a:t>”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},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        </a:t>
            </a:r>
            <a:r>
              <a:rPr lang="it-IT" sz="1600" dirty="0" err="1">
                <a:solidFill>
                  <a:srgbClr val="0000FF"/>
                </a:solidFill>
                <a:latin typeface="Verdana" panose="020B0604030504040204" pitchFamily="34" charset="0"/>
              </a:rPr>
              <a:t>outParms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= {</a:t>
            </a:r>
            <a:r>
              <a:rPr lang="it-IT" sz="1600" dirty="0">
                <a:solidFill>
                  <a:srgbClr val="FF00FF"/>
                </a:solidFill>
                <a:latin typeface="Verdana" panose="020B0604030504040204" pitchFamily="34" charset="0"/>
              </a:rPr>
              <a:t>“doc”</a:t>
            </a:r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}</a:t>
            </a:r>
            <a:endParaRPr lang="it-IT" sz="1600" dirty="0">
              <a:solidFill>
                <a:srgbClr val="333366"/>
              </a:solidFill>
              <a:latin typeface="Tahoma" panose="020B0604030504040204" pitchFamily="34" charset="0"/>
            </a:endParaRPr>
          </a:p>
          <a:p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     </a:t>
            </a:r>
            <a:r>
              <a:rPr lang="it-IT" sz="1600" dirty="0" smtClean="0">
                <a:solidFill>
                  <a:srgbClr val="333366"/>
                </a:solidFill>
                <a:latin typeface="Verdana" panose="020B0604030504040204" pitchFamily="34" charset="0"/>
              </a:rPr>
              <a:t>}</a:t>
            </a:r>
          </a:p>
          <a:p>
            <a:r>
              <a:rPr lang="it-IT" sz="1600" dirty="0">
                <a:solidFill>
                  <a:srgbClr val="333366"/>
                </a:solidFill>
                <a:latin typeface="Verdana" panose="020B0604030504040204" pitchFamily="34" charset="0"/>
              </a:rPr>
              <a:t> </a:t>
            </a:r>
            <a:r>
              <a:rPr lang="it-IT" sz="1600" dirty="0" smtClean="0">
                <a:solidFill>
                  <a:srgbClr val="333366"/>
                </a:solidFill>
                <a:latin typeface="Verdana" panose="020B0604030504040204" pitchFamily="34" charset="0"/>
              </a:rPr>
              <a:t>  }</a:t>
            </a:r>
          </a:p>
          <a:p>
            <a:r>
              <a:rPr lang="it-IT" sz="1600" dirty="0" smtClean="0">
                <a:solidFill>
                  <a:srgbClr val="333366"/>
                </a:solidFill>
                <a:latin typeface="Verdana" panose="020B0604030504040204" pitchFamily="34" charset="0"/>
              </a:rPr>
              <a:t>}</a:t>
            </a:r>
          </a:p>
        </p:txBody>
      </p:sp>
      <p:pic>
        <p:nvPicPr>
          <p:cNvPr id="3074" name="Picture 2" descr="http://i1-news.softpedia-static.com/images/news2/Digital-Camera-RAW-Compatibility-Update-2-3-Available-Download-Her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96" y="78511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07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36" y="2674118"/>
            <a:ext cx="4194175" cy="419417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73749" y="539477"/>
            <a:ext cx="4089581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XW: </a:t>
            </a:r>
            <a:r>
              <a:rPr lang="it-IT" sz="24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Going</a:t>
            </a:r>
            <a:r>
              <a:rPr lang="it-IT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4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Lua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9872" y="1259557"/>
            <a:ext cx="3809167" cy="1868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++ Objects</a:t>
            </a: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Expose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Resource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Handle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Pattern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Meta-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Tables</a:t>
            </a:r>
            <a:endParaRPr lang="it-IT" sz="2000" dirty="0" smtClean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“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Clua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++” Object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92" y="2411685"/>
            <a:ext cx="22193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8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1800" y="683493"/>
            <a:ext cx="3283271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XW: Integration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282700"/>
            <a:ext cx="8208731" cy="49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275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48" y="2843733"/>
            <a:ext cx="3707830" cy="3707830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59792" y="899518"/>
            <a:ext cx="8712968" cy="504056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it-IT" sz="1800" b="1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1pPr>
          </a:lstStyle>
          <a:p>
            <a:r>
              <a:rPr lang="en-US" sz="2400" dirty="0" smtClean="0"/>
              <a:t>A long story, slightly shorter, of the last 30 years</a:t>
            </a:r>
            <a:endParaRPr lang="en-US" sz="2400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575816" y="1547589"/>
            <a:ext cx="6480720" cy="460851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618"/>
              </a:spcAft>
              <a:tabLst/>
              <a:defRPr lang="it-IT" sz="140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the beginning there were RDBMS systems.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RDBMS was born in the 70's, while 3D </a:t>
            </a:r>
            <a:r>
              <a:rPr lang="en-US" sz="2000" dirty="0" err="1" smtClean="0"/>
              <a:t>Informatica</a:t>
            </a:r>
            <a:r>
              <a:rPr lang="en-US" sz="2000" dirty="0" smtClean="0"/>
              <a:t> started in 1984.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the 80’s the </a:t>
            </a:r>
            <a:r>
              <a:rPr lang="en-US" sz="2000" b="1" dirty="0" smtClean="0"/>
              <a:t>RDBMS</a:t>
            </a:r>
            <a:r>
              <a:rPr lang="en-US" sz="2000" dirty="0" smtClean="0"/>
              <a:t> were so widespread that identified the </a:t>
            </a:r>
            <a:r>
              <a:rPr lang="en-US" sz="2000" b="1" dirty="0" smtClean="0"/>
              <a:t>true meaning of </a:t>
            </a:r>
            <a:r>
              <a:rPr lang="en-US" sz="2000" dirty="0" smtClean="0"/>
              <a:t>«</a:t>
            </a:r>
            <a:r>
              <a:rPr lang="en-US" sz="2000" b="1" dirty="0" smtClean="0"/>
              <a:t>database</a:t>
            </a:r>
            <a:r>
              <a:rPr lang="en-US" sz="2000" dirty="0" smtClean="0"/>
              <a:t>»</a:t>
            </a:r>
            <a:r>
              <a:rPr lang="en-US" sz="2000" b="1" dirty="0" smtClean="0"/>
              <a:t> concept</a:t>
            </a:r>
            <a:r>
              <a:rPr lang="en-US" sz="2000" dirty="0" smtClean="0"/>
              <a:t>, accessible through SQL (</a:t>
            </a:r>
            <a:r>
              <a:rPr lang="en-US" sz="2000" i="1" dirty="0" smtClean="0"/>
              <a:t>Structural Query Language</a:t>
            </a:r>
            <a:r>
              <a:rPr lang="en-US" sz="200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database is a set of related tables queried by a specific language.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computing world goes in that direction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did 3D </a:t>
            </a:r>
            <a:r>
              <a:rPr lang="en-US" sz="2000" dirty="0" err="1" smtClean="0"/>
              <a:t>Informatica</a:t>
            </a:r>
            <a:r>
              <a:rPr lang="en-US" sz="2000" dirty="0" smtClean="0"/>
              <a:t> do between 1984 and the early 90s?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 drove against traffic!</a:t>
            </a:r>
            <a:endParaRPr lang="en-US" sz="20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448024" y="6335539"/>
            <a:ext cx="7154440" cy="432047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it-IT" sz="1800" b="1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1pPr>
          </a:lstStyle>
          <a:p>
            <a:pPr algn="r"/>
            <a:r>
              <a:rPr lang="en-US" dirty="0" smtClean="0"/>
              <a:t>about </a:t>
            </a:r>
            <a:r>
              <a:rPr lang="en-US" dirty="0"/>
              <a:t>choices against the </a:t>
            </a:r>
            <a:r>
              <a:rPr lang="en-US" dirty="0" smtClean="0"/>
              <a:t>trend…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9792" y="683493"/>
            <a:ext cx="3097323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XW: Call Schema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16" y="1115541"/>
            <a:ext cx="8928100" cy="585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01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9792" y="683493"/>
            <a:ext cx="4968552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XW: 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“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CLua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++” Object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44600"/>
            <a:ext cx="8092074" cy="50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87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1800" y="683493"/>
            <a:ext cx="6408712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XW: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CLua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++ Object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examples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32000" y="1691605"/>
            <a:ext cx="5038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Engine (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xw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)</a:t>
            </a: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Record Set</a:t>
            </a: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Record (XML)</a:t>
            </a: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Node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Set</a:t>
            </a: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Node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64" y="2572197"/>
            <a:ext cx="4139878" cy="413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91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2" y="914325"/>
            <a:ext cx="4859958" cy="485995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87784" y="683493"/>
            <a:ext cx="2419252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XW: Benefits</a:t>
            </a:r>
          </a:p>
        </p:txBody>
      </p:sp>
      <p:sp>
        <p:nvSpPr>
          <p:cNvPr id="3" name="Rettangolo 2"/>
          <p:cNvSpPr/>
          <p:nvPr/>
        </p:nvSpPr>
        <p:spPr>
          <a:xfrm>
            <a:off x="791840" y="1979637"/>
            <a:ext cx="5038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Triggers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and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Stored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Procedures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Naming Convention and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Signature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Faster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development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Efficency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  <a:p>
            <a:pPr marL="342900" indent="-342900" hangingPunct="0">
              <a:spcAft>
                <a:spcPts val="618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FastCGI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...</a:t>
            </a:r>
          </a:p>
        </p:txBody>
      </p:sp>
      <p:sp>
        <p:nvSpPr>
          <p:cNvPr id="4" name="Rettangolo 3"/>
          <p:cNvSpPr/>
          <p:nvPr/>
        </p:nvSpPr>
        <p:spPr>
          <a:xfrm>
            <a:off x="2045062" y="4646401"/>
            <a:ext cx="5227498" cy="117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18"/>
              </a:spcAft>
            </a:pP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XML RPC</a:t>
            </a:r>
          </a:p>
          <a:p>
            <a:pPr hangingPunct="0">
              <a:spcAft>
                <a:spcPts val="618"/>
              </a:spcAft>
            </a:pP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  <a:p>
            <a:pPr hangingPunct="0">
              <a:spcAft>
                <a:spcPts val="618"/>
              </a:spcAft>
            </a:pP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(REST 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Web 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Services)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20582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3808" y="683493"/>
            <a:ext cx="4015843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Thank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you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very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much</a:t>
            </a:r>
            <a:r>
              <a:rPr lang="it-IT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!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3275781"/>
            <a:ext cx="5039784" cy="377983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952080" y="1547589"/>
            <a:ext cx="4015843" cy="893713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For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your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patience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and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attention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832400" y="2568475"/>
            <a:ext cx="4015843" cy="1643410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en-US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to have invented </a:t>
            </a:r>
            <a:r>
              <a:rPr lang="en-US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and developed something </a:t>
            </a:r>
            <a:r>
              <a:rPr lang="en-US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that </a:t>
            </a:r>
            <a:r>
              <a:rPr lang="en-US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allow us </a:t>
            </a:r>
            <a:r>
              <a:rPr lang="en-US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to grow and become better.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94376" y="1270296"/>
            <a:ext cx="757704" cy="1298179"/>
          </a:xfrm>
          <a:prstGeom prst="rect">
            <a:avLst/>
          </a:prstGeom>
        </p:spPr>
        <p:txBody>
          <a:bodyPr/>
          <a:lstStyle/>
          <a:p>
            <a:pPr algn="ctr" hangingPunct="0"/>
            <a:r>
              <a:rPr lang="it-IT" sz="80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1</a:t>
            </a:r>
            <a:endParaRPr lang="it-IT" sz="80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074696" y="2436685"/>
            <a:ext cx="757704" cy="1298179"/>
          </a:xfrm>
          <a:prstGeom prst="rect">
            <a:avLst/>
          </a:prstGeom>
        </p:spPr>
        <p:txBody>
          <a:bodyPr/>
          <a:lstStyle/>
          <a:p>
            <a:pPr algn="ctr" hangingPunct="0"/>
            <a:r>
              <a:rPr lang="it-IT" sz="80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2</a:t>
            </a:r>
            <a:endParaRPr lang="it-IT" sz="80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562404" y="5011506"/>
            <a:ext cx="4015843" cy="1512168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en-US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for all that you will invent and </a:t>
            </a:r>
            <a:r>
              <a:rPr lang="en-US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that will </a:t>
            </a:r>
            <a:r>
              <a:rPr lang="en-US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continue to transform our work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804700" y="4859957"/>
            <a:ext cx="757704" cy="1298179"/>
          </a:xfrm>
          <a:prstGeom prst="rect">
            <a:avLst/>
          </a:prstGeom>
        </p:spPr>
        <p:txBody>
          <a:bodyPr/>
          <a:lstStyle/>
          <a:p>
            <a:pPr algn="ctr" hangingPunct="0"/>
            <a:r>
              <a:rPr lang="it-IT" sz="80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3</a:t>
            </a:r>
            <a:endParaRPr lang="it-IT" sz="80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35904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1800" y="966684"/>
            <a:ext cx="4015843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3D Informatica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83928" y="2448268"/>
            <a:ext cx="4015843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Roberto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Tirabassi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83927" y="3546101"/>
            <a:ext cx="4015843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Valerio Capoccia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70345" y="4643934"/>
            <a:ext cx="4015843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Ladislav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Sopko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112321" y="2448267"/>
            <a:ext cx="4206653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Senior </a:t>
            </a:r>
            <a:r>
              <a:rPr lang="it-IT" sz="24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eXtraWay</a:t>
            </a:r>
            <a:r>
              <a:rPr lang="it-IT" sz="24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Developer</a:t>
            </a:r>
            <a:endParaRPr lang="it-IT" sz="24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117816" y="3546101"/>
            <a:ext cx="4206653" cy="839996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Creative and Business Developer</a:t>
            </a:r>
            <a:endParaRPr lang="it-IT" sz="24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112320" y="4643933"/>
            <a:ext cx="4206653" cy="839996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3D Informatica</a:t>
            </a:r>
            <a:br>
              <a:rPr lang="it-IT" sz="24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</a:br>
            <a:r>
              <a:rPr lang="it-IT" sz="24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Senior Developer</a:t>
            </a:r>
            <a:endParaRPr lang="it-IT" sz="24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943970" y="2822393"/>
            <a:ext cx="2808310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rtirabassi@3di.it</a:t>
            </a:r>
            <a:endParaRPr lang="it-IT" sz="24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943970" y="3864184"/>
            <a:ext cx="2808310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vcapoccia@3di.it</a:t>
            </a:r>
            <a:endParaRPr lang="it-IT" sz="24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943970" y="5018059"/>
            <a:ext cx="2808310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lsopko@3di.it</a:t>
            </a:r>
            <a:endParaRPr lang="it-IT" sz="24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984853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riving-against-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8313" y="1208088"/>
            <a:ext cx="9144000" cy="5143500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359791" y="704032"/>
            <a:ext cx="9252521" cy="504056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it-IT" sz="1800" b="1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1pPr>
          </a:lstStyle>
          <a:p>
            <a:r>
              <a:rPr lang="en-US" sz="2400" dirty="0" smtClean="0"/>
              <a:t>3D’s Board of Directors, driving to work in the ‘80s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52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597"/>
            <a:ext cx="4320480" cy="4872436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215776" y="323453"/>
            <a:ext cx="852259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hangingPunct="0">
              <a:tabLst/>
              <a:defRPr lang="it-IT" sz="1800" b="1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1pPr>
          </a:lstStyle>
          <a:p>
            <a:r>
              <a:rPr lang="en-US" sz="2400" dirty="0" smtClean="0"/>
              <a:t>RDBMS and IR.</a:t>
            </a:r>
            <a:br>
              <a:rPr lang="en-US" sz="2400" dirty="0" smtClean="0"/>
            </a:br>
            <a:r>
              <a:rPr lang="en-US" sz="2400" dirty="0" smtClean="0"/>
              <a:t>Store something somewhere…but then find it</a:t>
            </a:r>
            <a:endParaRPr lang="en-US" sz="2400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4176216" y="2123653"/>
            <a:ext cx="5112568" cy="3816424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618"/>
              </a:spcAft>
              <a:tabLst/>
              <a:defRPr lang="it-IT" sz="140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3D </a:t>
            </a:r>
            <a:r>
              <a:rPr lang="en-US" sz="2000" b="1" dirty="0" err="1" smtClean="0"/>
              <a:t>Informatica</a:t>
            </a:r>
            <a:r>
              <a:rPr lang="en-US" sz="2000" b="1" dirty="0" smtClean="0"/>
              <a:t> </a:t>
            </a:r>
            <a:r>
              <a:rPr lang="en-US" sz="2000" dirty="0" smtClean="0"/>
              <a:t>focuses on archives and </a:t>
            </a:r>
            <a:r>
              <a:rPr lang="en-US" sz="2000" b="1" dirty="0" smtClean="0"/>
              <a:t>information retrieval</a:t>
            </a:r>
            <a:r>
              <a:rPr lang="en-US" sz="2000" dirty="0" smtClean="0"/>
              <a:t> in public sector market, especially in the segment of the university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means large volumes of archived </a:t>
            </a:r>
            <a:r>
              <a:rPr lang="en-US" sz="2000" dirty="0" smtClean="0"/>
              <a:t>documents among which </a:t>
            </a:r>
            <a:r>
              <a:rPr lang="en-US" sz="2000" dirty="0"/>
              <a:t>you need to </a:t>
            </a:r>
            <a:r>
              <a:rPr lang="en-US" sz="2000" dirty="0" smtClean="0"/>
              <a:t>know (and retrieve) information such as the </a:t>
            </a:r>
            <a:r>
              <a:rPr lang="en-US" sz="2000" b="1" dirty="0"/>
              <a:t>filing date</a:t>
            </a:r>
            <a:r>
              <a:rPr lang="en-US" sz="2000" dirty="0"/>
              <a:t>, </a:t>
            </a:r>
            <a:r>
              <a:rPr lang="en-US" sz="2000" b="1" dirty="0"/>
              <a:t>sender</a:t>
            </a:r>
            <a:r>
              <a:rPr lang="en-US" sz="2000" dirty="0"/>
              <a:t>, </a:t>
            </a:r>
            <a:r>
              <a:rPr lang="en-US" sz="2000" b="1" dirty="0"/>
              <a:t>subject</a:t>
            </a:r>
            <a:r>
              <a:rPr lang="en-US" sz="2000" dirty="0"/>
              <a:t>, and many other </a:t>
            </a:r>
            <a:r>
              <a:rPr lang="en-US" sz="2000" b="1" dirty="0" smtClean="0"/>
              <a:t>legally binding</a:t>
            </a:r>
            <a:r>
              <a:rPr lang="en-US" sz="2000" dirty="0" smtClean="0"/>
              <a:t> metadata</a:t>
            </a:r>
          </a:p>
        </p:txBody>
      </p:sp>
      <p:sp>
        <p:nvSpPr>
          <p:cNvPr id="4" name="Rettangolo 3"/>
          <p:cNvSpPr/>
          <p:nvPr/>
        </p:nvSpPr>
        <p:spPr>
          <a:xfrm>
            <a:off x="-248" y="1115541"/>
            <a:ext cx="9289032" cy="786378"/>
          </a:xfrm>
          <a:prstGeom prst="rect">
            <a:avLst/>
          </a:prstGeom>
        </p:spPr>
        <p:txBody>
          <a:bodyPr/>
          <a:lstStyle/>
          <a:p>
            <a:pPr algn="r" hangingPunct="0">
              <a:spcAft>
                <a:spcPts val="618"/>
              </a:spcAft>
            </a:pP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Italy </a:t>
            </a: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is historically </a:t>
            </a: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 place where the bureaucracy produces large volumes of </a:t>
            </a: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paper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587666" y="654807"/>
            <a:ext cx="6984776" cy="807472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it-IT" sz="1800" b="1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1pPr>
          </a:lstStyle>
          <a:p>
            <a:r>
              <a:rPr lang="it-IT" sz="2400" dirty="0" smtClean="0"/>
              <a:t>Tools and baseline scenario…80’s-90’s</a:t>
            </a:r>
            <a:endParaRPr lang="it-IT" sz="2400" dirty="0"/>
          </a:p>
        </p:txBody>
      </p:sp>
      <p:pic>
        <p:nvPicPr>
          <p:cNvPr id="12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" y="1979637"/>
            <a:ext cx="1803625" cy="212827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05" y="2082507"/>
            <a:ext cx="2198066" cy="202540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22" y="1979637"/>
            <a:ext cx="3015038" cy="217334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78" y="4107914"/>
            <a:ext cx="4128919" cy="1447118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546037" y="6012085"/>
            <a:ext cx="8401722" cy="400110"/>
          </a:xfrm>
          <a:prstGeom prst="rect">
            <a:avLst/>
          </a:prstGeom>
        </p:spPr>
        <p:txBody>
          <a:bodyPr/>
          <a:lstStyle/>
          <a:p>
            <a:pPr algn="r" hangingPunct="0">
              <a:spcAft>
                <a:spcPts val="618"/>
              </a:spcAft>
            </a:pPr>
            <a:r>
              <a:rPr lang="en-US" sz="20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To do</a:t>
            </a: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: Turning </a:t>
            </a: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barriers into opportunities…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47824" y="1331565"/>
            <a:ext cx="7776864" cy="400110"/>
          </a:xfrm>
          <a:prstGeom prst="rect">
            <a:avLst/>
          </a:prstGeom>
        </p:spPr>
        <p:txBody>
          <a:bodyPr/>
          <a:lstStyle/>
          <a:p>
            <a:pPr hangingPunct="0">
              <a:spcAft>
                <a:spcPts val="618"/>
              </a:spcAft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some of the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most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advanced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technologies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at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that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time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were</a:t>
            </a:r>
            <a:endParaRPr lang="it-IT" sz="2000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16" y="1440159"/>
            <a:ext cx="3752980" cy="50039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60" y="5417872"/>
            <a:ext cx="2616487" cy="196236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935856" y="755502"/>
            <a:ext cx="8208912" cy="504056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it-IT" sz="1800" b="1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1pPr>
          </a:lstStyle>
          <a:p>
            <a:r>
              <a:rPr lang="it-IT" sz="2400" dirty="0" smtClean="0"/>
              <a:t>and so…</a:t>
            </a:r>
            <a:r>
              <a:rPr lang="it-IT" sz="2400" dirty="0" err="1" smtClean="0"/>
              <a:t>tables</a:t>
            </a:r>
            <a:r>
              <a:rPr lang="it-IT" sz="2400" dirty="0" smtClean="0"/>
              <a:t>, </a:t>
            </a:r>
            <a:r>
              <a:rPr lang="it-IT" sz="2400" dirty="0" err="1" smtClean="0"/>
              <a:t>rows</a:t>
            </a:r>
            <a:r>
              <a:rPr lang="it-IT" sz="2400" dirty="0" smtClean="0"/>
              <a:t>, </a:t>
            </a:r>
            <a:r>
              <a:rPr lang="it-IT" sz="2400" dirty="0" err="1" smtClean="0"/>
              <a:t>columns</a:t>
            </a:r>
            <a:r>
              <a:rPr lang="it-IT" sz="2400" dirty="0" smtClean="0"/>
              <a:t>….or…</a:t>
            </a:r>
            <a:r>
              <a:rPr lang="it-IT" sz="2400" dirty="0" err="1" smtClean="0"/>
              <a:t>records</a:t>
            </a:r>
            <a:r>
              <a:rPr lang="it-IT" sz="2400" dirty="0" smtClean="0"/>
              <a:t>?</a:t>
            </a:r>
            <a:endParaRPr lang="it-IT" sz="2400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935856" y="1259557"/>
            <a:ext cx="6552728" cy="56166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618"/>
              </a:spcAft>
              <a:tabLst/>
              <a:defRPr lang="it-IT" sz="140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1pPr>
          </a:lstStyle>
          <a:p>
            <a:r>
              <a:rPr lang="en-US" sz="2000" dirty="0" smtClean="0"/>
              <a:t>Between the end of the ’80s and the beginning of the ’90s, we developed the main techniques for full-text search, typical of Information Retrieval (IR) systems.</a:t>
            </a:r>
          </a:p>
          <a:p>
            <a:r>
              <a:rPr lang="en-US" sz="2000" dirty="0" smtClean="0"/>
              <a:t>In the early ‘90s Web Application began growing globally.</a:t>
            </a:r>
          </a:p>
          <a:p>
            <a:r>
              <a:rPr lang="en-US" sz="2000" dirty="0" smtClean="0"/>
              <a:t>3D invented its own interpreted programming language to implement its own web applications.</a:t>
            </a:r>
          </a:p>
          <a:p>
            <a:r>
              <a:rPr lang="en-US" sz="2000" dirty="0" smtClean="0"/>
              <a:t>The core technology at that time called </a:t>
            </a:r>
            <a:r>
              <a:rPr lang="en-US" sz="2000" dirty="0" err="1" smtClean="0"/>
              <a:t>HighWay</a:t>
            </a:r>
            <a:r>
              <a:rPr lang="en-US" sz="2000" dirty="0" smtClean="0"/>
              <a:t>, had its own language which was called – rather unexpectedly - “</a:t>
            </a:r>
            <a:r>
              <a:rPr lang="en-US" sz="2000" dirty="0" err="1" smtClean="0"/>
              <a:t>HighWay</a:t>
            </a:r>
            <a:r>
              <a:rPr lang="en-US" sz="2000" dirty="0" smtClean="0"/>
              <a:t> Language”.</a:t>
            </a:r>
          </a:p>
          <a:p>
            <a:r>
              <a:rPr lang="en-US" sz="2000" b="1" dirty="0" smtClean="0"/>
              <a:t>A few months later the PHP language was presented worldwide.</a:t>
            </a:r>
          </a:p>
          <a:p>
            <a:r>
              <a:rPr lang="en-US" sz="2000" dirty="0" smtClean="0"/>
              <a:t>We were </a:t>
            </a:r>
            <a:r>
              <a:rPr lang="en-US" sz="2000" dirty="0"/>
              <a:t>6</a:t>
            </a:r>
            <a:r>
              <a:rPr lang="en-US" sz="2000" dirty="0" smtClean="0"/>
              <a:t>, the PHP group consisted of at least a dozen more, since today no one longer speaks about “</a:t>
            </a:r>
            <a:r>
              <a:rPr lang="en-US" sz="2000" dirty="0" err="1" smtClean="0"/>
              <a:t>HighWay</a:t>
            </a:r>
            <a:r>
              <a:rPr lang="en-US" sz="2000" dirty="0" smtClean="0"/>
              <a:t> Language”, but definitely still about PHP.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56" y="2819411"/>
            <a:ext cx="4864865" cy="2354595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791840" y="683493"/>
            <a:ext cx="7946528" cy="864096"/>
          </a:xfrm>
          <a:prstGeom prst="rect">
            <a:avLst/>
          </a:prstGeom>
        </p:spPr>
        <p:txBody>
          <a:bodyPr/>
          <a:lstStyle>
            <a:lvl1pPr algn="l" rtl="0" hangingPunct="0">
              <a:tabLst/>
              <a:defRPr lang="it-IT" sz="1800" b="1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1pPr>
          </a:lstStyle>
          <a:p>
            <a:r>
              <a:rPr lang="en-US" sz="2400" dirty="0" smtClean="0"/>
              <a:t>The end of the ‘90s: leaving rigid structure…extend our vision worldwide</a:t>
            </a:r>
            <a:endParaRPr lang="en-US" sz="2400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791840" y="1619597"/>
            <a:ext cx="8640960" cy="981233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618"/>
              </a:spcAft>
              <a:tabLst/>
              <a:defRPr lang="it-IT" sz="140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1pPr>
          </a:lstStyle>
          <a:p>
            <a:r>
              <a:rPr lang="en-US" sz="2000" dirty="0" smtClean="0"/>
              <a:t>Approaching the end of the '90s, and while everyone was afraid of the millennium bug, our minds were full of other thoughts…</a:t>
            </a:r>
            <a:r>
              <a:rPr lang="en-US" sz="2000" b="1" dirty="0" smtClean="0"/>
              <a:t>we strongly needed a major change!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07864" y="3691852"/>
            <a:ext cx="2899931" cy="805166"/>
          </a:xfrm>
          <a:prstGeom prst="rect">
            <a:avLst/>
          </a:prstGeom>
        </p:spPr>
        <p:txBody>
          <a:bodyPr/>
          <a:lstStyle/>
          <a:p>
            <a:pPr algn="r" hangingPunct="0"/>
            <a:r>
              <a:rPr lang="en-US" sz="2000" b="1" i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From </a:t>
            </a:r>
            <a:r>
              <a:rPr lang="en-US" sz="2000" b="1" i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HighWay</a:t>
            </a:r>
            <a:r>
              <a:rPr lang="en-US" sz="2000" b="1" i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…</a:t>
            </a:r>
          </a:p>
          <a:p>
            <a:pPr algn="r" hangingPunct="0"/>
            <a:r>
              <a:rPr lang="en-US" sz="2000" b="1" i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to </a:t>
            </a:r>
            <a:r>
              <a:rPr lang="en-US" sz="2000" b="1" i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eXtraWay</a:t>
            </a:r>
            <a:endParaRPr lang="en-US" sz="2000" b="1" i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19832" y="5369459"/>
            <a:ext cx="9152082" cy="1053241"/>
          </a:xfrm>
          <a:prstGeom prst="rect">
            <a:avLst/>
          </a:prstGeom>
        </p:spPr>
        <p:txBody>
          <a:bodyPr/>
          <a:lstStyle/>
          <a:p>
            <a:pPr hangingPunct="0">
              <a:spcAft>
                <a:spcPts val="618"/>
              </a:spcAft>
            </a:pP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We </a:t>
            </a: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abandoned the rigid </a:t>
            </a: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concept of “record</a:t>
            </a: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” </a:t>
            </a: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with proprietary structures to querying </a:t>
            </a: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it, </a:t>
            </a: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and we </a:t>
            </a: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embraced </a:t>
            </a: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the first born XML, as the cornerstone </a:t>
            </a: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for any </a:t>
            </a: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future solution.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60" y="2843733"/>
            <a:ext cx="2379941" cy="428389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31800" y="827509"/>
            <a:ext cx="9243236" cy="461665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eXtraWay</a:t>
            </a:r>
            <a:r>
              <a:rPr lang="it-IT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was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born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as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a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Highway’s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branch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743012" y="1526393"/>
            <a:ext cx="7946528" cy="792088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618"/>
              </a:spcAft>
              <a:tabLst/>
              <a:defRPr lang="it-IT" sz="1400" b="0" i="0" u="none" strike="noStrike" kern="1200">
                <a:ln>
                  <a:noFill/>
                </a:ln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defRPr>
            </a:lvl1pPr>
          </a:lstStyle>
          <a:p>
            <a:r>
              <a:rPr lang="en-US" sz="2000" dirty="0" smtClean="0"/>
              <a:t>3D capitalizes all the gained experiences and try to apply them to a scenario tended to more flexibility.</a:t>
            </a:r>
            <a:endParaRPr lang="en-US" sz="2000" b="1" dirty="0"/>
          </a:p>
          <a:p>
            <a:endParaRPr lang="en-US" sz="2000" b="1" dirty="0"/>
          </a:p>
        </p:txBody>
      </p:sp>
      <p:sp>
        <p:nvSpPr>
          <p:cNvPr id="4" name="Rettangolo 3"/>
          <p:cNvSpPr/>
          <p:nvPr/>
        </p:nvSpPr>
        <p:spPr>
          <a:xfrm>
            <a:off x="1846103" y="2555701"/>
            <a:ext cx="6877738" cy="1080120"/>
          </a:xfrm>
          <a:prstGeom prst="rect">
            <a:avLst/>
          </a:prstGeom>
        </p:spPr>
        <p:txBody>
          <a:bodyPr/>
          <a:lstStyle/>
          <a:p>
            <a:pPr hangingPunct="0">
              <a:spcAft>
                <a:spcPts val="618"/>
              </a:spcAft>
            </a:pP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We designed our own NXD (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Native XML Database</a:t>
            </a: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) with a record structure that might or might not be described by a DTD or a precise Schema.</a:t>
            </a:r>
          </a:p>
        </p:txBody>
      </p:sp>
      <p:sp>
        <p:nvSpPr>
          <p:cNvPr id="5" name="Rettangolo 4"/>
          <p:cNvSpPr/>
          <p:nvPr/>
        </p:nvSpPr>
        <p:spPr>
          <a:xfrm>
            <a:off x="743012" y="3873040"/>
            <a:ext cx="7609668" cy="1122511"/>
          </a:xfrm>
          <a:prstGeom prst="rect">
            <a:avLst/>
          </a:prstGeom>
        </p:spPr>
        <p:txBody>
          <a:bodyPr/>
          <a:lstStyle/>
          <a:p>
            <a:pPr hangingPunct="0">
              <a:spcAft>
                <a:spcPts val="618"/>
              </a:spcAft>
            </a:pP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 DTD can exist, especially if it is necessary to operate on a specific standard, but the existence of a DTD is not mandatory nor binding</a:t>
            </a:r>
          </a:p>
        </p:txBody>
      </p:sp>
    </p:spTree>
    <p:extLst>
      <p:ext uri="{BB962C8B-B14F-4D97-AF65-F5344CB8AC3E}">
        <p14:creationId xmlns:p14="http://schemas.microsoft.com/office/powerpoint/2010/main" val="496185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176" y="4738517"/>
            <a:ext cx="2333625" cy="24765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62472" y="1443947"/>
            <a:ext cx="8928992" cy="391674"/>
          </a:xfrm>
          <a:prstGeom prst="rect">
            <a:avLst/>
          </a:prstGeom>
        </p:spPr>
        <p:txBody>
          <a:bodyPr/>
          <a:lstStyle/>
          <a:p>
            <a:pPr hangingPunct="0">
              <a:spcAft>
                <a:spcPts val="618"/>
              </a:spcAft>
            </a:pP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Let’s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try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to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say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what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have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that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not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usual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for RDBMS</a:t>
            </a:r>
          </a:p>
        </p:txBody>
      </p:sp>
      <p:sp>
        <p:nvSpPr>
          <p:cNvPr id="3" name="Rettangolo 2"/>
          <p:cNvSpPr/>
          <p:nvPr/>
        </p:nvSpPr>
        <p:spPr>
          <a:xfrm>
            <a:off x="762471" y="1920403"/>
            <a:ext cx="9246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18"/>
              </a:spcAft>
            </a:pP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An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indexing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system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based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on a </a:t>
            </a:r>
            <a:r>
              <a:rPr lang="it-IT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concept</a:t>
            </a:r>
            <a:r>
              <a:rPr lang="it-IT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of the record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as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an </a:t>
            </a:r>
            <a:r>
              <a:rPr lang="it-IT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atomic</a:t>
            </a:r>
            <a:r>
              <a:rPr lang="it-IT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,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self-</a:t>
            </a:r>
            <a:r>
              <a:rPr lang="it-IT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consistent</a:t>
            </a:r>
            <a:r>
              <a:rPr lang="it-IT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particle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that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should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not</a:t>
            </a:r>
            <a:r>
              <a:rPr lang="it-IT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necessarly</a:t>
            </a:r>
            <a:r>
              <a:rPr lang="it-IT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be </a:t>
            </a:r>
            <a:r>
              <a:rPr lang="it-IT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connected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with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two-dimensional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data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tables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, in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order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to express a </a:t>
            </a:r>
            <a:r>
              <a:rPr lang="it-IT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structured</a:t>
            </a:r>
            <a:r>
              <a:rPr lang="it-IT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information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26568" y="3026623"/>
            <a:ext cx="6435194" cy="465182"/>
          </a:xfrm>
          <a:prstGeom prst="rect">
            <a:avLst/>
          </a:prstGeom>
        </p:spPr>
        <p:txBody>
          <a:bodyPr/>
          <a:lstStyle/>
          <a:p>
            <a:pPr hangingPunct="0">
              <a:spcAft>
                <a:spcPts val="618"/>
              </a:spcAft>
            </a:pPr>
            <a:r>
              <a:rPr lang="en-US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RDBMSes</a:t>
            </a:r>
            <a:r>
              <a:rPr lang="en-US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instead? they </a:t>
            </a:r>
            <a:r>
              <a:rPr lang="en-US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can do everything else…</a:t>
            </a:r>
            <a:endParaRPr lang="it-IT" sz="2000" dirty="0" smtClean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62472" y="3627081"/>
            <a:ext cx="7368207" cy="2862322"/>
          </a:xfrm>
          <a:prstGeom prst="rect">
            <a:avLst/>
          </a:prstGeom>
        </p:spPr>
        <p:txBody>
          <a:bodyPr/>
          <a:lstStyle/>
          <a:p>
            <a:pPr hangingPunct="0">
              <a:spcAft>
                <a:spcPts val="618"/>
              </a:spcAft>
            </a:pP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The RDBMS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systems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are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suitable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for a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multitude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of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solutions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,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especially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those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aimed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at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management.</a:t>
            </a:r>
          </a:p>
          <a:p>
            <a:pPr hangingPunct="0">
              <a:spcAft>
                <a:spcPts val="618"/>
              </a:spcAft>
            </a:pP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«Object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Based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»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systems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or,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in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our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case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systems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based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on 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«record»,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works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well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for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document</a:t>
            </a:r>
            <a:r>
              <a:rPr lang="it-IT" sz="20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management </a:t>
            </a:r>
            <a:r>
              <a:rPr lang="it-IT" sz="20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solutions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in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which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at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the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same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time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it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is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necessary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to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find</a:t>
            </a:r>
            <a:r>
              <a:rPr lang="it-IT" sz="20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each</a:t>
            </a:r>
            <a:r>
              <a:rPr lang="it-IT" sz="20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element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of 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document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(and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specific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aggregations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of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specific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documents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)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while</a:t>
            </a:r>
            <a:r>
              <a:rPr lang="it-IT" sz="20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maintaining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the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integrity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of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original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that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must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presere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totally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000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unaffected</a:t>
            </a:r>
            <a:r>
              <a:rPr lang="it-IT" sz="2000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, 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the </a:t>
            </a:r>
            <a:r>
              <a:rPr lang="it-IT" sz="2000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characteristics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of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authenticity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and </a:t>
            </a:r>
            <a:r>
              <a:rPr lang="it-IT" sz="2000" b="1" dirty="0" err="1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reproducibility</a:t>
            </a:r>
            <a:r>
              <a:rPr lang="it-IT" sz="2000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87784" y="509860"/>
            <a:ext cx="9243236" cy="862079"/>
          </a:xfrm>
          <a:prstGeom prst="rect">
            <a:avLst/>
          </a:prstGeom>
        </p:spPr>
        <p:txBody>
          <a:bodyPr/>
          <a:lstStyle/>
          <a:p>
            <a:pPr hangingPunct="0"/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The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meaning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of «record» </a:t>
            </a:r>
            <a:r>
              <a:rPr lang="it-IT" sz="2400" b="1" dirty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and the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constraints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in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manage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documents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, </a:t>
            </a:r>
            <a:r>
              <a:rPr lang="it-IT" sz="2400" b="1" dirty="0" err="1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charged</a:t>
            </a:r>
            <a:r>
              <a:rPr lang="it-IT" sz="2400" b="1" dirty="0" smtClean="0">
                <a:solidFill>
                  <a:srgbClr val="333366"/>
                </a:solidFill>
                <a:latin typeface="Verdana" pitchFamily="34"/>
                <a:ea typeface="SimSun" pitchFamily="2"/>
                <a:cs typeface="Tahoma" pitchFamily="2"/>
              </a:rPr>
              <a:t> by 3D Informatica</a:t>
            </a:r>
            <a:endParaRPr lang="it-IT" sz="2400" b="1" dirty="0">
              <a:solidFill>
                <a:srgbClr val="333366"/>
              </a:solidFill>
              <a:latin typeface="Verdana" pitchFamily="34"/>
              <a:ea typeface="SimSun" pitchFamily="2"/>
              <a:cs typeface="Tahoma" pitchFamily="2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762" y="2983997"/>
            <a:ext cx="1560579" cy="15605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di-2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../../../../mstancikova/AppData/Roaming/OpenOffice.org/3/user/template/1P.otp</Template>
  <TotalTime>7430</TotalTime>
  <Words>1296</Words>
  <Application>Microsoft Office PowerPoint</Application>
  <PresentationFormat>Personalizzato</PresentationFormat>
  <Paragraphs>145</Paragraphs>
  <Slides>25</Slides>
  <Notes>4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35" baseType="lpstr">
      <vt:lpstr>Arial Unicode MS</vt:lpstr>
      <vt:lpstr>SimSun</vt:lpstr>
      <vt:lpstr>Arial</vt:lpstr>
      <vt:lpstr>Arial Black</vt:lpstr>
      <vt:lpstr>Calibri</vt:lpstr>
      <vt:lpstr>StarSymbol</vt:lpstr>
      <vt:lpstr>Tahoma</vt:lpstr>
      <vt:lpstr>Verdana</vt:lpstr>
      <vt:lpstr>1P</vt:lpstr>
      <vt:lpstr>3di-2P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1P</dc:title>
  <dc:creator>Miroslava Stancikova</dc:creator>
  <cp:lastModifiedBy>Valerio Capoccia</cp:lastModifiedBy>
  <cp:revision>157</cp:revision>
  <cp:lastPrinted>2013-11-21T14:31:50Z</cp:lastPrinted>
  <dcterms:created xsi:type="dcterms:W3CDTF">2013-03-13T10:53:37Z</dcterms:created>
  <dcterms:modified xsi:type="dcterms:W3CDTF">2013-11-26T08:45:05Z</dcterms:modified>
</cp:coreProperties>
</file>