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309" r:id="rId4"/>
    <p:sldId id="308" r:id="rId5"/>
    <p:sldId id="310" r:id="rId6"/>
    <p:sldId id="314" r:id="rId7"/>
    <p:sldId id="294" r:id="rId8"/>
    <p:sldId id="266" r:id="rId9"/>
    <p:sldId id="317" r:id="rId10"/>
    <p:sldId id="318" r:id="rId11"/>
    <p:sldId id="316" r:id="rId12"/>
    <p:sldId id="320" r:id="rId13"/>
    <p:sldId id="319" r:id="rId14"/>
    <p:sldId id="288" r:id="rId15"/>
    <p:sldId id="321" r:id="rId16"/>
    <p:sldId id="323" r:id="rId17"/>
    <p:sldId id="322" r:id="rId18"/>
    <p:sldId id="281" r:id="rId19"/>
    <p:sldId id="273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82" userDrawn="1">
          <p15:clr>
            <a:srgbClr val="A4A3A4"/>
          </p15:clr>
        </p15:guide>
        <p15:guide id="2" pos="4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9E"/>
    <a:srgbClr val="2D76C2"/>
    <a:srgbClr val="FBCA48"/>
    <a:srgbClr val="FF2600"/>
    <a:srgbClr val="FFFEEE"/>
    <a:srgbClr val="FF7E79"/>
    <a:srgbClr val="F3F3F3"/>
    <a:srgbClr val="94A3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341"/>
    <p:restoredTop sz="88908" autoAdjust="0"/>
  </p:normalViewPr>
  <p:slideViewPr>
    <p:cSldViewPr snapToGrid="0" snapToObjects="1" showGuides="1">
      <p:cViewPr>
        <p:scale>
          <a:sx n="75" d="100"/>
          <a:sy n="75" d="100"/>
        </p:scale>
        <p:origin x="-88" y="-344"/>
      </p:cViewPr>
      <p:guideLst>
        <p:guide orient="horz" pos="482"/>
        <p:guide pos="4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5AF24-B523-5D41-B05A-690506292ABC}" type="datetimeFigureOut">
              <a:rPr kumimoji="1" lang="zh-CN" altLang="en-US" smtClean="0"/>
              <a:t>16/10/13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612400-1135-C54A-933C-AE9A59DCC85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70024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 topic is</a:t>
            </a:r>
            <a:r>
              <a:rPr lang="en-US" baseline="0" dirty="0" smtClean="0"/>
              <a:t> divided to 4 parts, “what, why, how &amp; demo”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12400-1135-C54A-933C-AE9A59DCC859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649393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12400-1135-C54A-933C-AE9A59DCC859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0324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 am in charge of the enterprise solution instead of system design &amp; coding. So, </a:t>
            </a:r>
            <a:r>
              <a:rPr lang="en-US" baseline="0" dirty="0" smtClean="0"/>
              <a:t>any detailed technical question </a:t>
            </a:r>
            <a:r>
              <a:rPr lang="en-US" baseline="0" dirty="0" err="1" smtClean="0"/>
              <a:t>pls</a:t>
            </a:r>
            <a:r>
              <a:rPr lang="en-US" baseline="0" dirty="0" smtClean="0"/>
              <a:t> write email to me, my team will give an answer.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12400-1135-C54A-933C-AE9A59DCC859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20645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We had made</a:t>
            </a:r>
            <a:r>
              <a:rPr kumimoji="1" lang="en-US" altLang="zh-CN" baseline="0" dirty="0" smtClean="0"/>
              <a:t> a tool for enterprise mobile app market, help people to develop  mobile app more easily/more quickly/more efficiency. Of course, you need to </a:t>
            </a:r>
            <a:r>
              <a:rPr kumimoji="1" lang="en-US" altLang="zh-CN" baseline="0" dirty="0" smtClean="0"/>
              <a:t>trade-off the </a:t>
            </a:r>
            <a:r>
              <a:rPr kumimoji="1" lang="en-US" altLang="zh-CN" baseline="0" dirty="0" smtClean="0"/>
              <a:t>user experience.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12400-1135-C54A-933C-AE9A59DCC859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56518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The key point is mobile cross-platform engine.   There </a:t>
            </a:r>
            <a:r>
              <a:rPr kumimoji="1" lang="en-US" altLang="zh-CN" dirty="0" smtClean="0"/>
              <a:t>are two </a:t>
            </a:r>
            <a:r>
              <a:rPr kumimoji="1" lang="en-US" altLang="zh-CN" dirty="0" smtClean="0"/>
              <a:t>ways to </a:t>
            </a:r>
            <a:r>
              <a:rPr kumimoji="1" lang="en-US" altLang="zh-CN" dirty="0" smtClean="0"/>
              <a:t>achieve the</a:t>
            </a:r>
            <a:r>
              <a:rPr kumimoji="1" lang="en-US" altLang="zh-CN" baseline="0" dirty="0" smtClean="0"/>
              <a:t> cross-platform</a:t>
            </a:r>
            <a:r>
              <a:rPr kumimoji="1" lang="en-US" altLang="zh-CN" baseline="0" dirty="0" smtClean="0"/>
              <a:t>, </a:t>
            </a:r>
            <a:r>
              <a:rPr kumimoji="1" lang="en-US" altLang="zh-CN" baseline="0" dirty="0" smtClean="0"/>
              <a:t>we choose the second, because it is more efficiency , and more like a </a:t>
            </a:r>
            <a:r>
              <a:rPr kumimoji="1" lang="en-US" altLang="zh-CN" baseline="0" dirty="0" smtClean="0"/>
              <a:t>programmer style. 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12400-1135-C54A-933C-AE9A59DCC859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56518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12400-1135-C54A-933C-AE9A59DCC859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56518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Ok, lets move</a:t>
            </a:r>
            <a:r>
              <a:rPr kumimoji="1" lang="en-US" altLang="zh-CN" baseline="0" dirty="0" smtClean="0"/>
              <a:t> to the second part. There are so much work need to do.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12400-1135-C54A-933C-AE9A59DCC859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56518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</a:t>
            </a:r>
            <a:r>
              <a:rPr lang="en-US" baseline="0" dirty="0" smtClean="0"/>
              <a:t>most </a:t>
            </a:r>
            <a:r>
              <a:rPr lang="en-US" baseline="0" dirty="0" smtClean="0"/>
              <a:t>important we have done is framework, we can get the reference design from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12400-1135-C54A-933C-AE9A59DCC859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69444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12400-1135-C54A-933C-AE9A59DCC859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1069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12400-1135-C54A-933C-AE9A59DCC859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46092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Ok,</a:t>
            </a:r>
            <a:r>
              <a:rPr lang="en-US" baseline="0" dirty="0" smtClean="0"/>
              <a:t> let’s focus the result and I will give you some demo. NOYA work </a:t>
            </a:r>
            <a:r>
              <a:rPr lang="en-US" baseline="0" dirty="0" err="1" smtClean="0"/>
              <a:t>perfectly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‪flexible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‬			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‬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12400-1135-C54A-933C-AE9A59DCC859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3518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B175-3F14-EC4D-99C6-6A38DB4EE8DD}" type="datetimeFigureOut">
              <a:rPr kumimoji="1" lang="zh-CN" altLang="en-US" smtClean="0"/>
              <a:t>16/10/13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74ED-D980-6D40-8B08-581321E7CB3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97515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B175-3F14-EC4D-99C6-6A38DB4EE8DD}" type="datetimeFigureOut">
              <a:rPr kumimoji="1" lang="zh-CN" altLang="en-US" smtClean="0"/>
              <a:t>16/10/13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74ED-D980-6D40-8B08-581321E7CB3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5194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B175-3F14-EC4D-99C6-6A38DB4EE8DD}" type="datetimeFigureOut">
              <a:rPr kumimoji="1" lang="zh-CN" altLang="en-US" smtClean="0"/>
              <a:t>16/10/13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74ED-D980-6D40-8B08-581321E7CB3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2044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B175-3F14-EC4D-99C6-6A38DB4EE8DD}" type="datetimeFigureOut">
              <a:rPr kumimoji="1" lang="zh-CN" altLang="en-US" smtClean="0"/>
              <a:t>16/10/13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74ED-D980-6D40-8B08-581321E7CB3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5160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B175-3F14-EC4D-99C6-6A38DB4EE8DD}" type="datetimeFigureOut">
              <a:rPr kumimoji="1" lang="zh-CN" altLang="en-US" smtClean="0"/>
              <a:t>16/10/13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74ED-D980-6D40-8B08-581321E7CB3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65923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B175-3F14-EC4D-99C6-6A38DB4EE8DD}" type="datetimeFigureOut">
              <a:rPr kumimoji="1" lang="zh-CN" altLang="en-US" smtClean="0"/>
              <a:t>16/10/13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74ED-D980-6D40-8B08-581321E7CB3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52990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B175-3F14-EC4D-99C6-6A38DB4EE8DD}" type="datetimeFigureOut">
              <a:rPr kumimoji="1" lang="zh-CN" altLang="en-US" smtClean="0"/>
              <a:t>16/10/13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74ED-D980-6D40-8B08-581321E7CB3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72514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B175-3F14-EC4D-99C6-6A38DB4EE8DD}" type="datetimeFigureOut">
              <a:rPr kumimoji="1" lang="zh-CN" altLang="en-US" smtClean="0"/>
              <a:t>16/10/13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74ED-D980-6D40-8B08-581321E7CB3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29651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B175-3F14-EC4D-99C6-6A38DB4EE8DD}" type="datetimeFigureOut">
              <a:rPr kumimoji="1" lang="zh-CN" altLang="en-US" smtClean="0"/>
              <a:t>16/10/13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74ED-D980-6D40-8B08-581321E7CB3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15778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B175-3F14-EC4D-99C6-6A38DB4EE8DD}" type="datetimeFigureOut">
              <a:rPr kumimoji="1" lang="zh-CN" altLang="en-US" smtClean="0"/>
              <a:t>16/10/13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74ED-D980-6D40-8B08-581321E7CB3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6862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B175-3F14-EC4D-99C6-6A38DB4EE8DD}" type="datetimeFigureOut">
              <a:rPr kumimoji="1" lang="zh-CN" altLang="en-US" smtClean="0"/>
              <a:t>16/10/13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74ED-D980-6D40-8B08-581321E7CB3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05350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CB175-3F14-EC4D-99C6-6A38DB4EE8DD}" type="datetimeFigureOut">
              <a:rPr kumimoji="1" lang="zh-CN" altLang="en-US" smtClean="0"/>
              <a:t>16/10/13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874ED-D980-6D40-8B08-581321E7CB3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236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caodaogang@unimlink.com" TargetMode="External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线连接符 14"/>
          <p:cNvCxnSpPr/>
          <p:nvPr/>
        </p:nvCxnSpPr>
        <p:spPr>
          <a:xfrm>
            <a:off x="2006505" y="3184218"/>
            <a:ext cx="8018027" cy="19876"/>
          </a:xfrm>
          <a:prstGeom prst="line">
            <a:avLst/>
          </a:prstGeom>
          <a:ln w="63500">
            <a:solidFill>
              <a:srgbClr val="0042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线连接符 18"/>
          <p:cNvCxnSpPr/>
          <p:nvPr/>
        </p:nvCxnSpPr>
        <p:spPr>
          <a:xfrm>
            <a:off x="2006505" y="4410044"/>
            <a:ext cx="8018027" cy="19876"/>
          </a:xfrm>
          <a:prstGeom prst="line">
            <a:avLst/>
          </a:prstGeom>
          <a:ln w="63500">
            <a:solidFill>
              <a:srgbClr val="0042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占位符 6"/>
          <p:cNvSpPr txBox="1">
            <a:spLocks/>
          </p:cNvSpPr>
          <p:nvPr/>
        </p:nvSpPr>
        <p:spPr>
          <a:xfrm>
            <a:off x="1820242" y="3356168"/>
            <a:ext cx="8405566" cy="969496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1" lang="zh-CN" altLang="en-US" sz="4400" b="1" kern="1200" dirty="0">
                <a:solidFill>
                  <a:schemeClr val="accent2"/>
                </a:solidFill>
                <a:latin typeface="+mn-lt"/>
                <a:ea typeface="+mn-ea"/>
                <a:cs typeface="+mn-e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微软雅黑"/>
                <a:cs typeface="微软雅黑"/>
                <a:sym typeface="+mn-lt"/>
              </a:rPr>
              <a:t>Creating</a:t>
            </a:r>
            <a:r>
              <a:rPr kumimoji="1" lang="en-US" altLang="zh-CN" sz="4000" b="1" i="0" u="none" strike="noStrike" kern="0" cap="none" spc="0" normalizeH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微软雅黑"/>
                <a:cs typeface="微软雅黑"/>
                <a:sym typeface="+mn-lt"/>
              </a:rPr>
              <a:t> Mobile App </a:t>
            </a:r>
            <a:r>
              <a:rPr lang="en-US" altLang="zh-CN" sz="4000" kern="0" dirty="0" smtClean="0">
                <a:solidFill>
                  <a:srgbClr val="000090"/>
                </a:solidFill>
                <a:latin typeface="Calibri"/>
                <a:ea typeface="微软雅黑"/>
                <a:cs typeface="微软雅黑"/>
                <a:sym typeface="+mn-lt"/>
              </a:rPr>
              <a:t>in</a:t>
            </a:r>
            <a:r>
              <a:rPr kumimoji="1" lang="en-US" altLang="zh-CN" sz="4000" b="1" i="0" u="none" strike="noStrike" kern="0" cap="none" spc="0" normalizeH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微软雅黑"/>
                <a:cs typeface="微软雅黑"/>
                <a:sym typeface="+mn-lt"/>
              </a:rPr>
              <a:t> </a:t>
            </a:r>
            <a:r>
              <a:rPr kumimoji="1" lang="en-US" altLang="zh-CN" sz="4000" b="1" i="0" u="none" strike="noStrike" kern="0" cap="none" spc="0" normalizeH="0" noProof="0" dirty="0" err="1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微软雅黑"/>
                <a:cs typeface="微软雅黑"/>
                <a:sym typeface="+mn-lt"/>
              </a:rPr>
              <a:t>Lua</a:t>
            </a:r>
            <a:r>
              <a:rPr kumimoji="1" lang="en-US" altLang="zh-CN" sz="4000" b="1" i="0" u="none" strike="noStrike" kern="0" cap="none" spc="0" normalizeH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微软雅黑"/>
                <a:cs typeface="微软雅黑"/>
                <a:sym typeface="+mn-lt"/>
              </a:rPr>
              <a:t> with NOYA</a:t>
            </a:r>
            <a:endParaRPr kumimoji="1" lang="zh-CN" alt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Calibri"/>
              <a:ea typeface="微软雅黑"/>
              <a:cs typeface="微软雅黑"/>
              <a:sym typeface="+mn-lt"/>
            </a:endParaRPr>
          </a:p>
          <a:p>
            <a:pPr lvl="0" algn="ctr" defTabSz="914400">
              <a:lnSpc>
                <a:spcPct val="120000"/>
              </a:lnSpc>
              <a:spcBef>
                <a:spcPts val="0"/>
              </a:spcBef>
            </a:pPr>
            <a:r>
              <a:rPr kumimoji="0" lang="en-US" altLang="zh-CN" sz="1800" b="0" dirty="0" smtClean="0">
                <a:solidFill>
                  <a:srgbClr val="00009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Mobile cross</a:t>
            </a:r>
            <a:r>
              <a:rPr kumimoji="0" lang="en-US" altLang="zh-CN" sz="1800" b="0" dirty="0" smtClean="0">
                <a:solidFill>
                  <a:srgbClr val="00009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-platform </a:t>
            </a:r>
            <a:r>
              <a:rPr kumimoji="0" lang="en-US" altLang="zh-CN" sz="1800" b="0" dirty="0" smtClean="0">
                <a:solidFill>
                  <a:srgbClr val="00009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engine</a:t>
            </a:r>
            <a:r>
              <a:rPr kumimoji="0" lang="en-US" altLang="zh-CN" sz="1800" b="0" dirty="0" smtClean="0">
                <a:solidFill>
                  <a:srgbClr val="00009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, Framework, </a:t>
            </a:r>
            <a:r>
              <a:rPr kumimoji="0" lang="en-US" altLang="zh-CN" sz="1800" b="0" dirty="0" smtClean="0">
                <a:solidFill>
                  <a:srgbClr val="00009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IDE </a:t>
            </a:r>
            <a:r>
              <a:rPr kumimoji="0" lang="is-IS" altLang="zh-CN" sz="1800" b="0" dirty="0" smtClean="0">
                <a:solidFill>
                  <a:srgbClr val="00009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…</a:t>
            </a:r>
            <a:endParaRPr kumimoji="0" lang="zh-CN" altLang="en-US" sz="1800" b="0" dirty="0">
              <a:solidFill>
                <a:srgbClr val="000090"/>
              </a:solidFill>
              <a:latin typeface="Mangal" panose="02040503050203030202" pitchFamily="18" charset="0"/>
              <a:cs typeface="Mangal" panose="02040503050203030202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487" y="939802"/>
            <a:ext cx="2096892" cy="21251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42784" y="4927615"/>
            <a:ext cx="352948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0090"/>
                </a:solidFill>
              </a:rPr>
              <a:t>Daogang</a:t>
            </a:r>
            <a:r>
              <a:rPr lang="en-US" sz="2400" dirty="0" smtClean="0">
                <a:solidFill>
                  <a:srgbClr val="000090"/>
                </a:solidFill>
              </a:rPr>
              <a:t> </a:t>
            </a:r>
            <a:r>
              <a:rPr lang="en-US" sz="2400" dirty="0" smtClean="0">
                <a:solidFill>
                  <a:srgbClr val="000090"/>
                </a:solidFill>
              </a:rPr>
              <a:t>Cao</a:t>
            </a:r>
            <a:endParaRPr lang="en-US" sz="2400" dirty="0" smtClean="0">
              <a:solidFill>
                <a:srgbClr val="000090"/>
              </a:solidFill>
            </a:endParaRPr>
          </a:p>
          <a:p>
            <a:pPr algn="ctr"/>
            <a:r>
              <a:rPr lang="en-US" sz="2400" dirty="0" smtClean="0">
                <a:solidFill>
                  <a:srgbClr val="000090"/>
                </a:solidFill>
              </a:rPr>
              <a:t>Co-founder of </a:t>
            </a:r>
            <a:r>
              <a:rPr lang="en-US" sz="2400" dirty="0" err="1" smtClean="0">
                <a:solidFill>
                  <a:srgbClr val="000090"/>
                </a:solidFill>
              </a:rPr>
              <a:t>MLink</a:t>
            </a:r>
            <a:r>
              <a:rPr lang="en-US" sz="2400" dirty="0" smtClean="0">
                <a:solidFill>
                  <a:srgbClr val="000090"/>
                </a:solidFill>
              </a:rPr>
              <a:t> Tech </a:t>
            </a:r>
          </a:p>
          <a:p>
            <a:pPr algn="ctr"/>
            <a:r>
              <a:rPr lang="en-US" sz="2400" dirty="0" smtClean="0">
                <a:solidFill>
                  <a:srgbClr val="000090"/>
                </a:solidFill>
              </a:rPr>
              <a:t> http://</a:t>
            </a:r>
            <a:r>
              <a:rPr lang="en-US" sz="2400" dirty="0" err="1" smtClean="0">
                <a:solidFill>
                  <a:srgbClr val="000090"/>
                </a:solidFill>
              </a:rPr>
              <a:t>www.unimlink.com</a:t>
            </a:r>
            <a:endParaRPr lang="en-US" sz="2400" dirty="0" smtClean="0">
              <a:solidFill>
                <a:srgbClr val="000090"/>
              </a:solidFill>
            </a:endParaRPr>
          </a:p>
        </p:txBody>
      </p:sp>
      <p:pic>
        <p:nvPicPr>
          <p:cNvPr id="2" name="Picture 1" descr="20130708103910-211971937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62" y="728132"/>
            <a:ext cx="2451584" cy="225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888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40"/>
          <p:cNvGrpSpPr/>
          <p:nvPr/>
        </p:nvGrpSpPr>
        <p:grpSpPr>
          <a:xfrm rot="5400000">
            <a:off x="306348" y="262628"/>
            <a:ext cx="679206" cy="644202"/>
            <a:chOff x="1318352" y="1779662"/>
            <a:chExt cx="1386628" cy="1315166"/>
          </a:xfrm>
        </p:grpSpPr>
        <p:sp>
          <p:nvSpPr>
            <p:cNvPr id="4" name="等腰三角形 22"/>
            <p:cNvSpPr/>
            <p:nvPr/>
          </p:nvSpPr>
          <p:spPr>
            <a:xfrm rot="10800000" flipV="1">
              <a:off x="2009421" y="2433893"/>
              <a:ext cx="695559" cy="658121"/>
            </a:xfrm>
            <a:prstGeom prst="triangle">
              <a:avLst/>
            </a:prstGeom>
            <a:solidFill>
              <a:srgbClr val="00429E"/>
            </a:solidFill>
            <a:ln>
              <a:solidFill>
                <a:srgbClr val="0042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等腰三角形 24"/>
            <p:cNvSpPr/>
            <p:nvPr/>
          </p:nvSpPr>
          <p:spPr>
            <a:xfrm rot="10800000" flipV="1">
              <a:off x="1662042" y="1779662"/>
              <a:ext cx="695559" cy="658121"/>
            </a:xfrm>
            <a:prstGeom prst="triangle">
              <a:avLst/>
            </a:prstGeom>
            <a:solidFill>
              <a:srgbClr val="00429E"/>
            </a:solidFill>
            <a:ln>
              <a:solidFill>
                <a:srgbClr val="0042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26"/>
            <p:cNvSpPr/>
            <p:nvPr/>
          </p:nvSpPr>
          <p:spPr>
            <a:xfrm flipV="1">
              <a:off x="1667629" y="2436707"/>
              <a:ext cx="695559" cy="658121"/>
            </a:xfrm>
            <a:prstGeom prst="triangle">
              <a:avLst/>
            </a:prstGeom>
            <a:solidFill>
              <a:srgbClr val="FBCA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等腰三角形 27"/>
            <p:cNvSpPr/>
            <p:nvPr/>
          </p:nvSpPr>
          <p:spPr>
            <a:xfrm rot="10800000" flipV="1">
              <a:off x="1318352" y="2436593"/>
              <a:ext cx="695559" cy="658121"/>
            </a:xfrm>
            <a:prstGeom prst="triangle">
              <a:avLst/>
            </a:prstGeom>
            <a:pattFill prst="wdDn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6"/>
          <p:cNvGrpSpPr/>
          <p:nvPr/>
        </p:nvGrpSpPr>
        <p:grpSpPr>
          <a:xfrm>
            <a:off x="10687574" y="0"/>
            <a:ext cx="719758" cy="926055"/>
            <a:chOff x="8100392" y="0"/>
            <a:chExt cx="719758" cy="926055"/>
          </a:xfrm>
        </p:grpSpPr>
        <p:sp>
          <p:nvSpPr>
            <p:cNvPr id="14" name="矩形 13"/>
            <p:cNvSpPr/>
            <p:nvPr/>
          </p:nvSpPr>
          <p:spPr>
            <a:xfrm>
              <a:off x="8100392" y="782039"/>
              <a:ext cx="719758" cy="144016"/>
            </a:xfrm>
            <a:prstGeom prst="rect">
              <a:avLst/>
            </a:prstGeom>
            <a:solidFill>
              <a:srgbClr val="FBCA48"/>
            </a:solidFill>
            <a:ln>
              <a:solidFill>
                <a:srgbClr val="FBCA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TextBox 10"/>
            <p:cNvSpPr txBox="1"/>
            <p:nvPr/>
          </p:nvSpPr>
          <p:spPr>
            <a:xfrm>
              <a:off x="8100392" y="400765"/>
              <a:ext cx="719758" cy="430887"/>
            </a:xfrm>
            <a:prstGeom prst="rect">
              <a:avLst/>
            </a:prstGeom>
            <a:solidFill>
              <a:srgbClr val="00429E"/>
            </a:solidFill>
            <a:ln>
              <a:solidFill>
                <a:srgbClr val="00429E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dirty="0" smtClean="0">
                  <a:solidFill>
                    <a:schemeClr val="bg1"/>
                  </a:solidFill>
                  <a:latin typeface="Mangal" panose="02040503050203030202" pitchFamily="18" charset="0"/>
                  <a:cs typeface="Mangal" panose="02040503050203030202" pitchFamily="18" charset="0"/>
                </a:rPr>
                <a:t>part</a:t>
              </a:r>
              <a:endParaRPr lang="zh-CN" altLang="en-US" sz="220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endParaRPr>
            </a:p>
          </p:txBody>
        </p:sp>
        <p:sp>
          <p:nvSpPr>
            <p:cNvPr id="16" name="TextBox 9"/>
            <p:cNvSpPr txBox="1"/>
            <p:nvPr/>
          </p:nvSpPr>
          <p:spPr>
            <a:xfrm>
              <a:off x="8100392" y="0"/>
              <a:ext cx="719758" cy="430887"/>
            </a:xfrm>
            <a:prstGeom prst="rect">
              <a:avLst/>
            </a:prstGeom>
            <a:solidFill>
              <a:srgbClr val="00429E"/>
            </a:solidFill>
            <a:ln>
              <a:solidFill>
                <a:srgbClr val="00429E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b="1" dirty="0" smtClean="0">
                  <a:solidFill>
                    <a:schemeClr val="bg1"/>
                  </a:solidFill>
                  <a:latin typeface="Mangal" panose="02040503050203030202" pitchFamily="18" charset="0"/>
                  <a:cs typeface="Mangal" panose="02040503050203030202" pitchFamily="18" charset="0"/>
                </a:rPr>
                <a:t>02</a:t>
              </a:r>
              <a:endParaRPr lang="zh-CN" altLang="en-US" sz="2200" b="1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endParaRPr>
            </a:p>
          </p:txBody>
        </p:sp>
      </p:grpSp>
      <p:sp>
        <p:nvSpPr>
          <p:cNvPr id="21" name="TextBox 30"/>
          <p:cNvSpPr txBox="1"/>
          <p:nvPr/>
        </p:nvSpPr>
        <p:spPr>
          <a:xfrm>
            <a:off x="1043608" y="256997"/>
            <a:ext cx="66287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 err="1" smtClean="0">
                <a:solidFill>
                  <a:srgbClr val="00429E"/>
                </a:solidFill>
                <a:latin typeface="华文黑体"/>
                <a:ea typeface="华文黑体"/>
                <a:cs typeface="华文黑体"/>
              </a:rPr>
              <a:t>Lua</a:t>
            </a:r>
            <a:r>
              <a:rPr lang="en-US" altLang="zh-CN" sz="3000" dirty="0" smtClean="0">
                <a:solidFill>
                  <a:srgbClr val="00429E"/>
                </a:solidFill>
                <a:latin typeface="华文黑体"/>
                <a:ea typeface="华文黑体"/>
                <a:cs typeface="华文黑体"/>
              </a:rPr>
              <a:t> UI Framework - </a:t>
            </a:r>
            <a:r>
              <a:rPr lang="en-US" altLang="zh-CN" sz="3000" dirty="0" err="1" smtClean="0">
                <a:solidFill>
                  <a:srgbClr val="00429E"/>
                </a:solidFill>
                <a:latin typeface="华文黑体"/>
                <a:ea typeface="华文黑体"/>
                <a:cs typeface="华文黑体"/>
              </a:rPr>
              <a:t>MLView</a:t>
            </a:r>
            <a:endParaRPr lang="zh-CN" altLang="en-US" sz="3000" dirty="0">
              <a:solidFill>
                <a:srgbClr val="00429E"/>
              </a:solidFill>
              <a:latin typeface="华文黑体"/>
              <a:ea typeface="华文黑体"/>
              <a:cs typeface="华文黑体"/>
            </a:endParaRPr>
          </a:p>
        </p:txBody>
      </p:sp>
      <p:sp>
        <p:nvSpPr>
          <p:cNvPr id="22" name="TextBox 42"/>
          <p:cNvSpPr txBox="1"/>
          <p:nvPr/>
        </p:nvSpPr>
        <p:spPr>
          <a:xfrm>
            <a:off x="994755" y="850964"/>
            <a:ext cx="6691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latin typeface="Mangal" panose="02040503050203030202" pitchFamily="18" charset="0"/>
                <a:cs typeface="Mangal" panose="02040503050203030202" pitchFamily="18" charset="0"/>
              </a:defRPr>
            </a:lvl1pPr>
          </a:lstStyle>
          <a:p>
            <a:r>
              <a:rPr lang="en-US" altLang="zh-CN" sz="200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宋体"/>
              </a:rPr>
              <a:t>Root class of LUA UI framework</a:t>
            </a:r>
            <a:endParaRPr lang="zh-CN" altLang="en-US" sz="2000" dirty="0">
              <a:solidFill>
                <a:prstClr val="black">
                  <a:lumMod val="65000"/>
                  <a:lumOff val="35000"/>
                </a:prstClr>
              </a:solidFill>
              <a:ea typeface="宋体"/>
            </a:endParaRPr>
          </a:p>
        </p:txBody>
      </p:sp>
      <p:sp>
        <p:nvSpPr>
          <p:cNvPr id="87" name="直角三角形 86"/>
          <p:cNvSpPr/>
          <p:nvPr/>
        </p:nvSpPr>
        <p:spPr>
          <a:xfrm flipH="1">
            <a:off x="10230678" y="4818156"/>
            <a:ext cx="1938196" cy="2039844"/>
          </a:xfrm>
          <a:prstGeom prst="rtTriangle">
            <a:avLst/>
          </a:prstGeom>
          <a:solidFill>
            <a:srgbClr val="FBCA48"/>
          </a:solidFill>
          <a:ln>
            <a:solidFill>
              <a:srgbClr val="FBCA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直角三角形 87"/>
          <p:cNvSpPr/>
          <p:nvPr/>
        </p:nvSpPr>
        <p:spPr>
          <a:xfrm flipH="1">
            <a:off x="10722446" y="4818156"/>
            <a:ext cx="1446428" cy="2039844"/>
          </a:xfrm>
          <a:prstGeom prst="rtTriangle">
            <a:avLst/>
          </a:prstGeom>
          <a:solidFill>
            <a:srgbClr val="00429E"/>
          </a:solidFill>
          <a:ln>
            <a:solidFill>
              <a:srgbClr val="2D76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955" y="1426211"/>
            <a:ext cx="7585818" cy="533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320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40"/>
          <p:cNvGrpSpPr/>
          <p:nvPr/>
        </p:nvGrpSpPr>
        <p:grpSpPr>
          <a:xfrm rot="5400000">
            <a:off x="306348" y="262628"/>
            <a:ext cx="679206" cy="644202"/>
            <a:chOff x="1318352" y="1779662"/>
            <a:chExt cx="1386628" cy="1315166"/>
          </a:xfrm>
        </p:grpSpPr>
        <p:sp>
          <p:nvSpPr>
            <p:cNvPr id="4" name="等腰三角形 22"/>
            <p:cNvSpPr/>
            <p:nvPr/>
          </p:nvSpPr>
          <p:spPr>
            <a:xfrm rot="10800000" flipV="1">
              <a:off x="2009421" y="2433893"/>
              <a:ext cx="695559" cy="658121"/>
            </a:xfrm>
            <a:prstGeom prst="triangle">
              <a:avLst/>
            </a:prstGeom>
            <a:solidFill>
              <a:srgbClr val="00429E"/>
            </a:solidFill>
            <a:ln>
              <a:solidFill>
                <a:srgbClr val="0042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等腰三角形 24"/>
            <p:cNvSpPr/>
            <p:nvPr/>
          </p:nvSpPr>
          <p:spPr>
            <a:xfrm rot="10800000" flipV="1">
              <a:off x="1662042" y="1779662"/>
              <a:ext cx="695559" cy="658121"/>
            </a:xfrm>
            <a:prstGeom prst="triangle">
              <a:avLst/>
            </a:prstGeom>
            <a:solidFill>
              <a:srgbClr val="00429E"/>
            </a:solidFill>
            <a:ln>
              <a:solidFill>
                <a:srgbClr val="0042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26"/>
            <p:cNvSpPr/>
            <p:nvPr/>
          </p:nvSpPr>
          <p:spPr>
            <a:xfrm flipV="1">
              <a:off x="1667629" y="2436707"/>
              <a:ext cx="695559" cy="658121"/>
            </a:xfrm>
            <a:prstGeom prst="triangle">
              <a:avLst/>
            </a:prstGeom>
            <a:solidFill>
              <a:srgbClr val="FBCA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等腰三角形 27"/>
            <p:cNvSpPr/>
            <p:nvPr/>
          </p:nvSpPr>
          <p:spPr>
            <a:xfrm rot="10800000" flipV="1">
              <a:off x="1318352" y="2436593"/>
              <a:ext cx="695559" cy="658121"/>
            </a:xfrm>
            <a:prstGeom prst="triangle">
              <a:avLst/>
            </a:prstGeom>
            <a:pattFill prst="wdDn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6"/>
          <p:cNvGrpSpPr/>
          <p:nvPr/>
        </p:nvGrpSpPr>
        <p:grpSpPr>
          <a:xfrm>
            <a:off x="10687574" y="0"/>
            <a:ext cx="719758" cy="926055"/>
            <a:chOff x="8100392" y="0"/>
            <a:chExt cx="719758" cy="926055"/>
          </a:xfrm>
        </p:grpSpPr>
        <p:sp>
          <p:nvSpPr>
            <p:cNvPr id="14" name="矩形 13"/>
            <p:cNvSpPr/>
            <p:nvPr/>
          </p:nvSpPr>
          <p:spPr>
            <a:xfrm>
              <a:off x="8100392" y="782039"/>
              <a:ext cx="719758" cy="144016"/>
            </a:xfrm>
            <a:prstGeom prst="rect">
              <a:avLst/>
            </a:prstGeom>
            <a:solidFill>
              <a:srgbClr val="FBCA48"/>
            </a:solidFill>
            <a:ln>
              <a:solidFill>
                <a:srgbClr val="FBCA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TextBox 10"/>
            <p:cNvSpPr txBox="1"/>
            <p:nvPr/>
          </p:nvSpPr>
          <p:spPr>
            <a:xfrm>
              <a:off x="8100392" y="400765"/>
              <a:ext cx="719758" cy="430887"/>
            </a:xfrm>
            <a:prstGeom prst="rect">
              <a:avLst/>
            </a:prstGeom>
            <a:solidFill>
              <a:srgbClr val="00429E"/>
            </a:solidFill>
            <a:ln>
              <a:solidFill>
                <a:srgbClr val="00429E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dirty="0" smtClean="0">
                  <a:solidFill>
                    <a:schemeClr val="bg1"/>
                  </a:solidFill>
                  <a:latin typeface="Mangal" panose="02040503050203030202" pitchFamily="18" charset="0"/>
                  <a:cs typeface="Mangal" panose="02040503050203030202" pitchFamily="18" charset="0"/>
                </a:rPr>
                <a:t>part</a:t>
              </a:r>
              <a:endParaRPr lang="zh-CN" altLang="en-US" sz="220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endParaRPr>
            </a:p>
          </p:txBody>
        </p:sp>
        <p:sp>
          <p:nvSpPr>
            <p:cNvPr id="16" name="TextBox 9"/>
            <p:cNvSpPr txBox="1"/>
            <p:nvPr/>
          </p:nvSpPr>
          <p:spPr>
            <a:xfrm>
              <a:off x="8100392" y="0"/>
              <a:ext cx="719758" cy="430887"/>
            </a:xfrm>
            <a:prstGeom prst="rect">
              <a:avLst/>
            </a:prstGeom>
            <a:solidFill>
              <a:srgbClr val="00429E"/>
            </a:solidFill>
            <a:ln>
              <a:solidFill>
                <a:srgbClr val="00429E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b="1" dirty="0" smtClean="0">
                  <a:solidFill>
                    <a:schemeClr val="bg1"/>
                  </a:solidFill>
                  <a:latin typeface="Mangal" panose="02040503050203030202" pitchFamily="18" charset="0"/>
                  <a:cs typeface="Mangal" panose="02040503050203030202" pitchFamily="18" charset="0"/>
                </a:rPr>
                <a:t>02</a:t>
              </a:r>
              <a:endParaRPr lang="zh-CN" altLang="en-US" sz="2200" b="1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endParaRPr>
            </a:p>
          </p:txBody>
        </p:sp>
      </p:grpSp>
      <p:sp>
        <p:nvSpPr>
          <p:cNvPr id="21" name="TextBox 30"/>
          <p:cNvSpPr txBox="1"/>
          <p:nvPr/>
        </p:nvSpPr>
        <p:spPr>
          <a:xfrm>
            <a:off x="1043608" y="256997"/>
            <a:ext cx="66287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 err="1" smtClean="0">
                <a:solidFill>
                  <a:srgbClr val="00429E"/>
                </a:solidFill>
                <a:latin typeface="华文黑体"/>
                <a:ea typeface="华文黑体"/>
                <a:cs typeface="华文黑体"/>
              </a:rPr>
              <a:t>Lua</a:t>
            </a:r>
            <a:r>
              <a:rPr lang="en-US" altLang="zh-CN" sz="3000" dirty="0" smtClean="0">
                <a:solidFill>
                  <a:srgbClr val="00429E"/>
                </a:solidFill>
                <a:latin typeface="华文黑体"/>
                <a:ea typeface="华文黑体"/>
                <a:cs typeface="华文黑体"/>
              </a:rPr>
              <a:t> UI Framework</a:t>
            </a:r>
            <a:endParaRPr lang="zh-CN" altLang="en-US" sz="3000" dirty="0">
              <a:solidFill>
                <a:srgbClr val="00429E"/>
              </a:solidFill>
              <a:latin typeface="华文黑体"/>
              <a:ea typeface="华文黑体"/>
              <a:cs typeface="华文黑体"/>
            </a:endParaRPr>
          </a:p>
        </p:txBody>
      </p:sp>
      <p:sp>
        <p:nvSpPr>
          <p:cNvPr id="22" name="TextBox 42"/>
          <p:cNvSpPr txBox="1"/>
          <p:nvPr/>
        </p:nvSpPr>
        <p:spPr>
          <a:xfrm>
            <a:off x="994755" y="850964"/>
            <a:ext cx="6691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latin typeface="Mangal" panose="02040503050203030202" pitchFamily="18" charset="0"/>
                <a:cs typeface="Mangal" panose="02040503050203030202" pitchFamily="18" charset="0"/>
              </a:defRPr>
            </a:lvl1pPr>
          </a:lstStyle>
          <a:p>
            <a:r>
              <a:rPr lang="en-US" altLang="zh-CN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宋体"/>
              </a:rPr>
              <a:t>User can define a subclass</a:t>
            </a:r>
            <a:endParaRPr lang="zh-CN" altLang="en-US" dirty="0">
              <a:solidFill>
                <a:prstClr val="black">
                  <a:lumMod val="65000"/>
                  <a:lumOff val="35000"/>
                </a:prstClr>
              </a:solidFill>
              <a:ea typeface="宋体"/>
            </a:endParaRPr>
          </a:p>
        </p:txBody>
      </p:sp>
      <p:sp>
        <p:nvSpPr>
          <p:cNvPr id="87" name="直角三角形 86"/>
          <p:cNvSpPr/>
          <p:nvPr/>
        </p:nvSpPr>
        <p:spPr>
          <a:xfrm flipH="1">
            <a:off x="10230678" y="4818156"/>
            <a:ext cx="1938196" cy="2039844"/>
          </a:xfrm>
          <a:prstGeom prst="rtTriangle">
            <a:avLst/>
          </a:prstGeom>
          <a:solidFill>
            <a:srgbClr val="FBCA48"/>
          </a:solidFill>
          <a:ln>
            <a:solidFill>
              <a:srgbClr val="FBCA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直角三角形 87"/>
          <p:cNvSpPr/>
          <p:nvPr/>
        </p:nvSpPr>
        <p:spPr>
          <a:xfrm flipH="1">
            <a:off x="10722446" y="4818156"/>
            <a:ext cx="1446428" cy="2039844"/>
          </a:xfrm>
          <a:prstGeom prst="rtTriangle">
            <a:avLst/>
          </a:prstGeom>
          <a:solidFill>
            <a:srgbClr val="00429E"/>
          </a:solidFill>
          <a:ln>
            <a:solidFill>
              <a:srgbClr val="2D76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Rectangle 4"/>
          <p:cNvSpPr>
            <a:spLocks noGrp="1" noChangeArrowheads="1"/>
          </p:cNvSpPr>
          <p:nvPr/>
        </p:nvSpPr>
        <p:spPr bwMode="auto">
          <a:xfrm>
            <a:off x="968052" y="2270115"/>
            <a:ext cx="9643010" cy="3504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163512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zh-CN" sz="2000" b="1" dirty="0" smtClean="0">
                <a:latin typeface="Heiti SC Light" charset="-122"/>
                <a:ea typeface="Heiti SC Light" charset="-122"/>
                <a:cs typeface="Heiti SC Light" charset="-122"/>
              </a:rPr>
              <a:t>define</a:t>
            </a:r>
            <a:r>
              <a:rPr lang="zh-CN" altLang="en-US" sz="2000" b="1" dirty="0" smtClean="0">
                <a:latin typeface="Heiti SC Light" charset="-122"/>
                <a:ea typeface="Heiti SC Light" charset="-122"/>
                <a:cs typeface="Heiti SC Light" charset="-122"/>
              </a:rPr>
              <a:t>：</a:t>
            </a:r>
            <a:endParaRPr lang="en-US" altLang="zh-CN" sz="2000" b="1" dirty="0" smtClean="0">
              <a:latin typeface="Heiti SC Light" charset="-122"/>
              <a:ea typeface="Heiti SC Light" charset="-122"/>
              <a:cs typeface="Heiti SC Light" charset="-122"/>
            </a:endParaRPr>
          </a:p>
          <a:p>
            <a:pPr marL="163512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zh-CN" sz="2000" b="1" dirty="0">
                <a:latin typeface="Heiti SC Light" charset="-122"/>
                <a:ea typeface="Heiti SC Light" charset="-122"/>
                <a:cs typeface="Heiti SC Light" charset="-122"/>
              </a:rPr>
              <a:t> </a:t>
            </a:r>
            <a:r>
              <a:rPr lang="en-US" altLang="zh-CN" sz="2000" b="1" dirty="0" smtClean="0">
                <a:latin typeface="Heiti SC Light" charset="-122"/>
                <a:ea typeface="Heiti SC Light" charset="-122"/>
                <a:cs typeface="Heiti SC Light" charset="-122"/>
              </a:rPr>
              <a:t>           </a:t>
            </a:r>
            <a:r>
              <a:rPr lang="en-US" altLang="zh-CN" sz="2000" b="1" dirty="0" err="1" smtClean="0">
                <a:latin typeface="Heiti SC Light" charset="-122"/>
                <a:ea typeface="Heiti SC Light" charset="-122"/>
                <a:cs typeface="Heiti SC Light" charset="-122"/>
              </a:rPr>
              <a:t>UIButton</a:t>
            </a:r>
            <a:r>
              <a:rPr lang="en-US" altLang="zh-CN" sz="2000" b="1" dirty="0" smtClean="0">
                <a:latin typeface="Heiti SC Light" charset="-122"/>
                <a:ea typeface="Heiti SC Light" charset="-122"/>
                <a:cs typeface="Heiti SC Light" charset="-122"/>
              </a:rPr>
              <a:t> </a:t>
            </a:r>
            <a:r>
              <a:rPr lang="en-US" altLang="zh-CN" sz="2000" b="1" dirty="0">
                <a:latin typeface="Heiti SC Light" charset="-122"/>
                <a:ea typeface="Heiti SC Light" charset="-122"/>
                <a:cs typeface="Heiti SC Light" charset="-122"/>
              </a:rPr>
              <a:t>= Class(</a:t>
            </a:r>
            <a:r>
              <a:rPr lang="en-US" altLang="zh-CN" sz="2000" b="1" dirty="0" err="1">
                <a:latin typeface="Heiti SC Light" charset="-122"/>
                <a:ea typeface="Heiti SC Light" charset="-122"/>
                <a:cs typeface="Heiti SC Light" charset="-122"/>
              </a:rPr>
              <a:t>MLView</a:t>
            </a:r>
            <a:r>
              <a:rPr lang="en-US" altLang="zh-CN" sz="2000" b="1" dirty="0">
                <a:latin typeface="Heiti SC Light" charset="-122"/>
                <a:ea typeface="Heiti SC Light" charset="-122"/>
                <a:cs typeface="Heiti SC Light" charset="-122"/>
              </a:rPr>
              <a:t>);</a:t>
            </a:r>
            <a:r>
              <a:rPr lang="zh-CN" altLang="en-US" sz="2000" b="1" dirty="0">
                <a:latin typeface="Heiti SC Light" charset="-122"/>
                <a:ea typeface="Heiti SC Light" charset="-122"/>
                <a:cs typeface="Heiti SC Light" charset="-122"/>
              </a:rPr>
              <a:t>  </a:t>
            </a:r>
            <a:endParaRPr lang="en-US" sz="2000" b="1" dirty="0">
              <a:latin typeface="Heiti SC Light" charset="-122"/>
              <a:ea typeface="Heiti SC Light" charset="-122"/>
              <a:cs typeface="Heiti SC Light" charset="-122"/>
            </a:endParaRPr>
          </a:p>
          <a:p>
            <a:r>
              <a:rPr lang="zh-CN" altLang="en-US" sz="2000" b="1" dirty="0">
                <a:latin typeface="Heiti SC Light" charset="-122"/>
                <a:ea typeface="Heiti SC Light" charset="-122"/>
                <a:cs typeface="Heiti SC Light" charset="-122"/>
              </a:rPr>
              <a:t>             </a:t>
            </a:r>
            <a:r>
              <a:rPr lang="zh-CN" altLang="en-US" sz="2000" b="1" dirty="0" smtClean="0">
                <a:latin typeface="Heiti SC Light" charset="-122"/>
                <a:ea typeface="Heiti SC Light" charset="-122"/>
                <a:cs typeface="Heiti SC Light" charset="-122"/>
              </a:rPr>
              <a:t>  </a:t>
            </a:r>
            <a:r>
              <a:rPr lang="en-US" altLang="zh-CN" sz="2000" b="1" dirty="0" err="1" smtClean="0">
                <a:latin typeface="Heiti SC Light" charset="-122"/>
                <a:ea typeface="Heiti SC Light" charset="-122"/>
                <a:cs typeface="Heiti SC Light" charset="-122"/>
              </a:rPr>
              <a:t>UIButton.id</a:t>
            </a:r>
            <a:r>
              <a:rPr lang="en-US" altLang="zh-CN" sz="2000" b="1" dirty="0" smtClean="0">
                <a:latin typeface="Heiti SC Light" charset="-122"/>
                <a:ea typeface="Heiti SC Light" charset="-122"/>
                <a:cs typeface="Heiti SC Light" charset="-122"/>
              </a:rPr>
              <a:t> </a:t>
            </a:r>
            <a:r>
              <a:rPr lang="en-US" altLang="zh-CN" sz="2000" b="1" dirty="0">
                <a:latin typeface="Heiti SC Light" charset="-122"/>
                <a:ea typeface="Heiti SC Light" charset="-122"/>
                <a:cs typeface="Heiti SC Light" charset="-122"/>
              </a:rPr>
              <a:t>= nil; </a:t>
            </a:r>
            <a:r>
              <a:rPr lang="zh-CN" altLang="en-US" sz="2000" b="1" dirty="0" smtClean="0">
                <a:latin typeface="Heiti SC Light" charset="-122"/>
                <a:ea typeface="Heiti SC Light" charset="-122"/>
                <a:cs typeface="Heiti SC Light" charset="-122"/>
              </a:rPr>
              <a:t>                    </a:t>
            </a:r>
            <a:r>
              <a:rPr lang="en-US" altLang="zh-CN" sz="2000" b="1" dirty="0" smtClean="0">
                <a:latin typeface="Heiti SC Light" charset="-122"/>
                <a:ea typeface="Heiti SC Light" charset="-122"/>
                <a:cs typeface="Heiti SC Light" charset="-122"/>
              </a:rPr>
              <a:t>--</a:t>
            </a:r>
            <a:r>
              <a:rPr lang="zh-CN" altLang="en-US" sz="2000" b="1" dirty="0" smtClean="0">
                <a:latin typeface="Heiti SC Light" charset="-122"/>
                <a:ea typeface="Heiti SC Light" charset="-122"/>
                <a:cs typeface="Heiti SC Light" charset="-122"/>
              </a:rPr>
              <a:t> </a:t>
            </a:r>
            <a:r>
              <a:rPr lang="en-US" altLang="zh-CN" sz="2000" b="1" dirty="0" smtClean="0">
                <a:latin typeface="Heiti SC Light" charset="-122"/>
                <a:ea typeface="Heiti SC Light" charset="-122"/>
                <a:cs typeface="Heiti SC Light" charset="-122"/>
              </a:rPr>
              <a:t>static member</a:t>
            </a:r>
            <a:r>
              <a:rPr lang="zh-CN" altLang="en-US" sz="2000" b="1" dirty="0" smtClean="0">
                <a:latin typeface="Heiti SC Light" charset="-122"/>
                <a:ea typeface="Heiti SC Light" charset="-122"/>
                <a:cs typeface="Heiti SC Light" charset="-122"/>
              </a:rPr>
              <a:t>静态变量</a:t>
            </a:r>
            <a:r>
              <a:rPr lang="en-US" altLang="zh-CN" sz="2000" b="1" dirty="0" smtClean="0">
                <a:latin typeface="Heiti SC Light" charset="-122"/>
                <a:ea typeface="Heiti SC Light" charset="-122"/>
                <a:cs typeface="Heiti SC Light" charset="-122"/>
              </a:rPr>
              <a:t>  </a:t>
            </a:r>
            <a:endParaRPr lang="pt-BR" altLang="zh-CN" sz="2000" b="1" dirty="0">
              <a:latin typeface="Heiti SC Light" charset="-122"/>
              <a:ea typeface="Heiti SC Light" charset="-122"/>
              <a:cs typeface="Heiti SC Light" charset="-122"/>
            </a:endParaRPr>
          </a:p>
          <a:p>
            <a:r>
              <a:rPr lang="zh-CN" altLang="en-US" sz="2000" b="1" dirty="0">
                <a:latin typeface="Heiti SC Light" charset="-122"/>
                <a:ea typeface="Heiti SC Light" charset="-122"/>
                <a:cs typeface="Heiti SC Light" charset="-122"/>
              </a:rPr>
              <a:t>           </a:t>
            </a:r>
            <a:r>
              <a:rPr lang="zh-CN" altLang="en-US" sz="2000" b="1" dirty="0" smtClean="0">
                <a:latin typeface="Heiti SC Light" charset="-122"/>
                <a:ea typeface="Heiti SC Light" charset="-122"/>
                <a:cs typeface="Heiti SC Light" charset="-122"/>
              </a:rPr>
              <a:t>    </a:t>
            </a:r>
            <a:r>
              <a:rPr lang="pt-BR" altLang="zh-CN" sz="2000" b="1" dirty="0" err="1">
                <a:latin typeface="Heiti SC Light" charset="-122"/>
                <a:ea typeface="Heiti SC Light" charset="-122"/>
                <a:cs typeface="Heiti SC Light" charset="-122"/>
              </a:rPr>
              <a:t>function</a:t>
            </a:r>
            <a:r>
              <a:rPr lang="pt-BR" altLang="zh-CN" sz="2000" b="1" dirty="0">
                <a:latin typeface="Heiti SC Light" charset="-122"/>
                <a:ea typeface="Heiti SC Light" charset="-122"/>
                <a:cs typeface="Heiti SC Light" charset="-122"/>
              </a:rPr>
              <a:t> </a:t>
            </a:r>
            <a:r>
              <a:rPr lang="pt-BR" altLang="zh-CN" sz="2000" b="1" dirty="0" err="1">
                <a:latin typeface="Heiti SC Light" charset="-122"/>
                <a:ea typeface="Heiti SC Light" charset="-122"/>
                <a:cs typeface="Heiti SC Light" charset="-122"/>
              </a:rPr>
              <a:t>UIButton:init</a:t>
            </a:r>
            <a:r>
              <a:rPr lang="pt-BR" altLang="zh-CN" sz="2000" b="1" dirty="0">
                <a:latin typeface="Heiti SC Light" charset="-122"/>
                <a:ea typeface="Heiti SC Light" charset="-122"/>
                <a:cs typeface="Heiti SC Light" charset="-122"/>
              </a:rPr>
              <a:t>()</a:t>
            </a:r>
            <a:r>
              <a:rPr lang="zh-CN" altLang="en-US" sz="2000" b="1" dirty="0">
                <a:latin typeface="Heiti SC Light" charset="-122"/>
                <a:ea typeface="Heiti SC Light" charset="-122"/>
                <a:cs typeface="Heiti SC Light" charset="-122"/>
              </a:rPr>
              <a:t>       </a:t>
            </a:r>
            <a:r>
              <a:rPr lang="zh-CN" altLang="en-US" sz="2000" b="1" dirty="0" smtClean="0">
                <a:latin typeface="Heiti SC Light" charset="-122"/>
                <a:ea typeface="Heiti SC Light" charset="-122"/>
                <a:cs typeface="Heiti SC Light" charset="-122"/>
              </a:rPr>
              <a:t>  </a:t>
            </a:r>
            <a:r>
              <a:rPr lang="en-US" altLang="zh-CN" sz="2000" b="1" dirty="0" smtClean="0">
                <a:latin typeface="Heiti SC Light" charset="-122"/>
                <a:ea typeface="Heiti SC Light" charset="-122"/>
                <a:cs typeface="Heiti SC Light" charset="-122"/>
              </a:rPr>
              <a:t>--</a:t>
            </a:r>
            <a:r>
              <a:rPr lang="zh-CN" altLang="en-US" sz="2000" b="1" dirty="0" smtClean="0">
                <a:latin typeface="Heiti SC Light" charset="-122"/>
                <a:ea typeface="Heiti SC Light" charset="-122"/>
                <a:cs typeface="Heiti SC Light" charset="-122"/>
              </a:rPr>
              <a:t> </a:t>
            </a:r>
            <a:r>
              <a:rPr lang="en-US" altLang="zh-CN" sz="2000" b="1" dirty="0" smtClean="0">
                <a:latin typeface="Heiti SC Light" charset="-122"/>
                <a:ea typeface="Heiti SC Light" charset="-122"/>
                <a:cs typeface="Heiti SC Light" charset="-122"/>
              </a:rPr>
              <a:t>function</a:t>
            </a:r>
            <a:r>
              <a:rPr lang="zh-CN" altLang="en-US" sz="2000" b="1" dirty="0" smtClean="0">
                <a:latin typeface="Heiti SC Light" charset="-122"/>
                <a:ea typeface="Heiti SC Light" charset="-122"/>
                <a:cs typeface="Heiti SC Light" charset="-122"/>
              </a:rPr>
              <a:t> </a:t>
            </a:r>
            <a:endParaRPr lang="en-US" altLang="zh-CN" sz="2000" b="1" dirty="0" smtClean="0">
              <a:latin typeface="Heiti SC Light" charset="-122"/>
              <a:ea typeface="Heiti SC Light" charset="-122"/>
              <a:cs typeface="Heiti SC Light" charset="-122"/>
            </a:endParaRPr>
          </a:p>
          <a:p>
            <a:endParaRPr lang="en-US" altLang="zh-CN" sz="2000" b="1" dirty="0">
              <a:latin typeface="Heiti SC Light" charset="-122"/>
              <a:ea typeface="Heiti SC Light" charset="-122"/>
              <a:cs typeface="Heiti SC Light" charset="-122"/>
            </a:endParaRPr>
          </a:p>
          <a:p>
            <a:endParaRPr lang="zh-CN" altLang="en-US" sz="2000" b="1" dirty="0">
              <a:latin typeface="Heiti SC Light" charset="-122"/>
              <a:ea typeface="Heiti SC Light" charset="-122"/>
              <a:cs typeface="Heiti SC Light" charset="-122"/>
            </a:endParaRPr>
          </a:p>
          <a:p>
            <a:r>
              <a:rPr lang="zh-CN" altLang="en-US" sz="2000" b="1" dirty="0">
                <a:latin typeface="Heiti SC Light" charset="-122"/>
                <a:ea typeface="Heiti SC Light" charset="-122"/>
                <a:cs typeface="Heiti SC Light" charset="-122"/>
              </a:rPr>
              <a:t>  </a:t>
            </a:r>
            <a:r>
              <a:rPr lang="en-US" altLang="zh-CN" sz="2000" b="1" dirty="0" smtClean="0">
                <a:latin typeface="Heiti SC Light" charset="-122"/>
                <a:ea typeface="Heiti SC Light" charset="-122"/>
                <a:cs typeface="Heiti SC Light" charset="-122"/>
              </a:rPr>
              <a:t>use</a:t>
            </a:r>
            <a:r>
              <a:rPr lang="zh-CN" altLang="en-US" sz="2000" b="1" dirty="0" smtClean="0">
                <a:latin typeface="Heiti SC Light" charset="-122"/>
                <a:ea typeface="Heiti SC Light" charset="-122"/>
                <a:cs typeface="Heiti SC Light" charset="-122"/>
              </a:rPr>
              <a:t>：</a:t>
            </a:r>
            <a:r>
              <a:rPr lang="en-US" altLang="zh-CN" sz="2000" b="1" dirty="0" smtClean="0">
                <a:latin typeface="Heiti SC Light" charset="-122"/>
                <a:ea typeface="Heiti SC Light" charset="-122"/>
                <a:cs typeface="Heiti SC Light" charset="-122"/>
              </a:rPr>
              <a:t> </a:t>
            </a:r>
            <a:r>
              <a:rPr lang="en-US" altLang="zh-CN" sz="2000" b="1" dirty="0">
                <a:latin typeface="Heiti SC Light" charset="-122"/>
                <a:ea typeface="Heiti SC Light" charset="-122"/>
                <a:cs typeface="Heiti SC Light" charset="-122"/>
              </a:rPr>
              <a:t>local button</a:t>
            </a:r>
            <a:r>
              <a:rPr lang="zh-CN" altLang="en-US" sz="2000" b="1" dirty="0">
                <a:latin typeface="Heiti SC Light" charset="-122"/>
                <a:ea typeface="Heiti SC Light" charset="-122"/>
                <a:cs typeface="Heiti SC Light" charset="-122"/>
              </a:rPr>
              <a:t> </a:t>
            </a:r>
            <a:r>
              <a:rPr lang="en-US" altLang="zh-CN" sz="2000" b="1" dirty="0">
                <a:latin typeface="Heiti SC Light" charset="-122"/>
                <a:ea typeface="Heiti SC Light" charset="-122"/>
                <a:cs typeface="Heiti SC Light" charset="-122"/>
              </a:rPr>
              <a:t>=</a:t>
            </a:r>
            <a:r>
              <a:rPr lang="zh-CN" altLang="en-US" sz="2000" b="1" dirty="0">
                <a:latin typeface="Heiti SC Light" charset="-122"/>
                <a:ea typeface="Heiti SC Light" charset="-122"/>
                <a:cs typeface="Heiti SC Light" charset="-122"/>
              </a:rPr>
              <a:t> </a:t>
            </a:r>
            <a:r>
              <a:rPr lang="en-US" altLang="zh-CN" sz="2000" b="1" dirty="0" err="1" smtClean="0">
                <a:latin typeface="Heiti SC Light" charset="-122"/>
                <a:ea typeface="Heiti SC Light" charset="-122"/>
                <a:cs typeface="Heiti SC Light" charset="-122"/>
              </a:rPr>
              <a:t>UIButton.new</a:t>
            </a:r>
            <a:r>
              <a:rPr lang="en-US" altLang="zh-CN" sz="2000" b="1" dirty="0" smtClean="0">
                <a:latin typeface="Heiti SC Light" charset="-122"/>
                <a:ea typeface="Heiti SC Light" charset="-122"/>
                <a:cs typeface="Heiti SC Light" charset="-122"/>
              </a:rPr>
              <a:t>();</a:t>
            </a:r>
            <a:endParaRPr lang="zh-CN" altLang="en-US" sz="2000" b="1" dirty="0" smtClean="0">
              <a:latin typeface="Heiti SC Light" charset="-122"/>
              <a:ea typeface="Heiti SC Light" charset="-122"/>
              <a:cs typeface="Heiti SC Light" charset="-122"/>
            </a:endParaRPr>
          </a:p>
          <a:p>
            <a:r>
              <a:rPr lang="zh-CN" altLang="en-US" sz="2000" b="1" dirty="0" smtClean="0">
                <a:latin typeface="Heiti SC Light" charset="-122"/>
                <a:ea typeface="Heiti SC Light" charset="-122"/>
                <a:cs typeface="Heiti SC Light" charset="-122"/>
              </a:rPr>
              <a:t>              </a:t>
            </a:r>
            <a:r>
              <a:rPr lang="en-US" altLang="zh-CN" sz="2000" b="1" dirty="0" err="1" smtClean="0">
                <a:latin typeface="Heiti SC Light" charset="-122"/>
                <a:ea typeface="Heiti SC Light" charset="-122"/>
                <a:cs typeface="Heiti SC Light" charset="-122"/>
              </a:rPr>
              <a:t>button:init</a:t>
            </a:r>
            <a:r>
              <a:rPr lang="en-US" altLang="zh-CN" sz="2000" b="1" dirty="0">
                <a:latin typeface="Heiti SC Light" charset="-122"/>
                <a:ea typeface="Heiti SC Light" charset="-122"/>
                <a:cs typeface="Heiti SC Light" charset="-122"/>
              </a:rPr>
              <a:t>();</a:t>
            </a:r>
            <a:endParaRPr lang="zh-CN" altLang="en-US" sz="2000" b="1" dirty="0">
              <a:latin typeface="Heiti SC Light" charset="-122"/>
              <a:ea typeface="Heiti SC Light" charset="-122"/>
              <a:cs typeface="Heiti SC Light" charset="-122"/>
            </a:endParaRPr>
          </a:p>
          <a:p>
            <a:endParaRPr lang="zh-CN" altLang="en-US" sz="2000" b="1" dirty="0" smtClean="0">
              <a:latin typeface="Heiti SC Light" charset="-122"/>
              <a:ea typeface="Heiti SC Light" charset="-122"/>
              <a:cs typeface="Heiti SC Light" charset="-122"/>
            </a:endParaRPr>
          </a:p>
          <a:p>
            <a:endParaRPr lang="en-US" sz="2000" b="1" dirty="0">
              <a:latin typeface="Heiti SC Light" charset="-122"/>
              <a:ea typeface="Heiti SC Light" charset="-122"/>
              <a:cs typeface="Heiti SC Light" charset="-12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052" y="1189518"/>
            <a:ext cx="7848250" cy="540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78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40"/>
          <p:cNvGrpSpPr/>
          <p:nvPr/>
        </p:nvGrpSpPr>
        <p:grpSpPr>
          <a:xfrm rot="5400000">
            <a:off x="306348" y="262628"/>
            <a:ext cx="679206" cy="644202"/>
            <a:chOff x="1318352" y="1779662"/>
            <a:chExt cx="1386628" cy="1315166"/>
          </a:xfrm>
        </p:grpSpPr>
        <p:sp>
          <p:nvSpPr>
            <p:cNvPr id="4" name="等腰三角形 22"/>
            <p:cNvSpPr/>
            <p:nvPr/>
          </p:nvSpPr>
          <p:spPr>
            <a:xfrm rot="10800000" flipV="1">
              <a:off x="2009421" y="2433893"/>
              <a:ext cx="695559" cy="658121"/>
            </a:xfrm>
            <a:prstGeom prst="triangle">
              <a:avLst/>
            </a:prstGeom>
            <a:solidFill>
              <a:srgbClr val="00429E"/>
            </a:solidFill>
            <a:ln>
              <a:solidFill>
                <a:srgbClr val="0042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等腰三角形 24"/>
            <p:cNvSpPr/>
            <p:nvPr/>
          </p:nvSpPr>
          <p:spPr>
            <a:xfrm rot="10800000" flipV="1">
              <a:off x="1662042" y="1779662"/>
              <a:ext cx="695559" cy="658121"/>
            </a:xfrm>
            <a:prstGeom prst="triangle">
              <a:avLst/>
            </a:prstGeom>
            <a:solidFill>
              <a:srgbClr val="00429E"/>
            </a:solidFill>
            <a:ln>
              <a:solidFill>
                <a:srgbClr val="0042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26"/>
            <p:cNvSpPr/>
            <p:nvPr/>
          </p:nvSpPr>
          <p:spPr>
            <a:xfrm flipV="1">
              <a:off x="1667629" y="2436707"/>
              <a:ext cx="695559" cy="658121"/>
            </a:xfrm>
            <a:prstGeom prst="triangle">
              <a:avLst/>
            </a:prstGeom>
            <a:solidFill>
              <a:srgbClr val="FBCA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等腰三角形 27"/>
            <p:cNvSpPr/>
            <p:nvPr/>
          </p:nvSpPr>
          <p:spPr>
            <a:xfrm rot="10800000" flipV="1">
              <a:off x="1318352" y="2436593"/>
              <a:ext cx="695559" cy="658121"/>
            </a:xfrm>
            <a:prstGeom prst="triangle">
              <a:avLst/>
            </a:prstGeom>
            <a:pattFill prst="wdDn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6"/>
          <p:cNvGrpSpPr/>
          <p:nvPr/>
        </p:nvGrpSpPr>
        <p:grpSpPr>
          <a:xfrm>
            <a:off x="10687574" y="0"/>
            <a:ext cx="719758" cy="926055"/>
            <a:chOff x="8100392" y="0"/>
            <a:chExt cx="719758" cy="926055"/>
          </a:xfrm>
        </p:grpSpPr>
        <p:sp>
          <p:nvSpPr>
            <p:cNvPr id="14" name="矩形 13"/>
            <p:cNvSpPr/>
            <p:nvPr/>
          </p:nvSpPr>
          <p:spPr>
            <a:xfrm>
              <a:off x="8100392" y="782039"/>
              <a:ext cx="719758" cy="144016"/>
            </a:xfrm>
            <a:prstGeom prst="rect">
              <a:avLst/>
            </a:prstGeom>
            <a:solidFill>
              <a:srgbClr val="FBCA48"/>
            </a:solidFill>
            <a:ln>
              <a:solidFill>
                <a:srgbClr val="FBCA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TextBox 10"/>
            <p:cNvSpPr txBox="1"/>
            <p:nvPr/>
          </p:nvSpPr>
          <p:spPr>
            <a:xfrm>
              <a:off x="8100392" y="400765"/>
              <a:ext cx="719758" cy="430887"/>
            </a:xfrm>
            <a:prstGeom prst="rect">
              <a:avLst/>
            </a:prstGeom>
            <a:solidFill>
              <a:srgbClr val="00429E"/>
            </a:solidFill>
            <a:ln>
              <a:solidFill>
                <a:srgbClr val="00429E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dirty="0" smtClean="0">
                  <a:solidFill>
                    <a:schemeClr val="bg1"/>
                  </a:solidFill>
                  <a:latin typeface="Mangal" panose="02040503050203030202" pitchFamily="18" charset="0"/>
                  <a:cs typeface="Mangal" panose="02040503050203030202" pitchFamily="18" charset="0"/>
                </a:rPr>
                <a:t>part</a:t>
              </a:r>
              <a:endParaRPr lang="zh-CN" altLang="en-US" sz="220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endParaRPr>
            </a:p>
          </p:txBody>
        </p:sp>
        <p:sp>
          <p:nvSpPr>
            <p:cNvPr id="16" name="TextBox 9"/>
            <p:cNvSpPr txBox="1"/>
            <p:nvPr/>
          </p:nvSpPr>
          <p:spPr>
            <a:xfrm>
              <a:off x="8100392" y="0"/>
              <a:ext cx="719758" cy="430887"/>
            </a:xfrm>
            <a:prstGeom prst="rect">
              <a:avLst/>
            </a:prstGeom>
            <a:solidFill>
              <a:srgbClr val="00429E"/>
            </a:solidFill>
            <a:ln>
              <a:solidFill>
                <a:srgbClr val="00429E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b="1" dirty="0" smtClean="0">
                  <a:solidFill>
                    <a:schemeClr val="bg1"/>
                  </a:solidFill>
                  <a:latin typeface="Mangal" panose="02040503050203030202" pitchFamily="18" charset="0"/>
                  <a:cs typeface="Mangal" panose="02040503050203030202" pitchFamily="18" charset="0"/>
                </a:rPr>
                <a:t>02</a:t>
              </a:r>
              <a:endParaRPr lang="zh-CN" altLang="en-US" sz="2200" b="1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endParaRPr>
            </a:p>
          </p:txBody>
        </p:sp>
      </p:grpSp>
      <p:sp>
        <p:nvSpPr>
          <p:cNvPr id="21" name="TextBox 30"/>
          <p:cNvSpPr txBox="1"/>
          <p:nvPr/>
        </p:nvSpPr>
        <p:spPr>
          <a:xfrm>
            <a:off x="1043607" y="256997"/>
            <a:ext cx="70408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 smtClean="0">
                <a:solidFill>
                  <a:srgbClr val="00429E"/>
                </a:solidFill>
                <a:latin typeface="华文黑体"/>
                <a:ea typeface="华文黑体"/>
                <a:cs typeface="华文黑体"/>
              </a:rPr>
              <a:t>Others </a:t>
            </a:r>
            <a:r>
              <a:rPr lang="en-US" altLang="zh-CN" sz="3000" dirty="0" smtClean="0">
                <a:solidFill>
                  <a:srgbClr val="00429E"/>
                </a:solidFill>
                <a:latin typeface="华文黑体"/>
                <a:ea typeface="华文黑体"/>
                <a:cs typeface="华文黑体"/>
              </a:rPr>
              <a:t>things we have done</a:t>
            </a:r>
            <a:endParaRPr lang="en-US" altLang="zh-CN" sz="3000" dirty="0" smtClean="0">
              <a:solidFill>
                <a:srgbClr val="00429E"/>
              </a:solidFill>
              <a:latin typeface="华文黑体"/>
              <a:ea typeface="华文黑体"/>
              <a:cs typeface="华文黑体"/>
            </a:endParaRPr>
          </a:p>
        </p:txBody>
      </p:sp>
      <p:sp>
        <p:nvSpPr>
          <p:cNvPr id="151" name="直角三角形 150"/>
          <p:cNvSpPr/>
          <p:nvPr/>
        </p:nvSpPr>
        <p:spPr>
          <a:xfrm flipH="1">
            <a:off x="10230678" y="4818156"/>
            <a:ext cx="1938196" cy="2039844"/>
          </a:xfrm>
          <a:prstGeom prst="rtTriangle">
            <a:avLst/>
          </a:prstGeom>
          <a:solidFill>
            <a:srgbClr val="FBCA48"/>
          </a:solidFill>
          <a:ln>
            <a:solidFill>
              <a:srgbClr val="FBCA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2" name="直角三角形 151"/>
          <p:cNvSpPr/>
          <p:nvPr/>
        </p:nvSpPr>
        <p:spPr>
          <a:xfrm flipH="1">
            <a:off x="10722446" y="4818156"/>
            <a:ext cx="1446428" cy="2039844"/>
          </a:xfrm>
          <a:prstGeom prst="rtTriangle">
            <a:avLst/>
          </a:prstGeom>
          <a:solidFill>
            <a:srgbClr val="00429E"/>
          </a:solidFill>
          <a:ln>
            <a:solidFill>
              <a:srgbClr val="2D76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Oval 4"/>
          <p:cNvSpPr>
            <a:spLocks noChangeArrowheads="1"/>
          </p:cNvSpPr>
          <p:nvPr/>
        </p:nvSpPr>
        <p:spPr bwMode="auto">
          <a:xfrm rot="20799866">
            <a:off x="3206230" y="3165475"/>
            <a:ext cx="5473700" cy="2881313"/>
          </a:xfrm>
          <a:prstGeom prst="ellipse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33" name="Oval 6"/>
          <p:cNvSpPr>
            <a:spLocks noChangeArrowheads="1"/>
          </p:cNvSpPr>
          <p:nvPr/>
        </p:nvSpPr>
        <p:spPr bwMode="auto">
          <a:xfrm rot="20799866">
            <a:off x="3344342" y="3178175"/>
            <a:ext cx="5299075" cy="278765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34" name="Oval 8"/>
          <p:cNvSpPr>
            <a:spLocks noChangeArrowheads="1"/>
          </p:cNvSpPr>
          <p:nvPr/>
        </p:nvSpPr>
        <p:spPr bwMode="auto">
          <a:xfrm rot="20799866">
            <a:off x="3530080" y="3255963"/>
            <a:ext cx="4943475" cy="2601912"/>
          </a:xfrm>
          <a:prstGeom prst="ellipse">
            <a:avLst/>
          </a:prstGeom>
          <a:solidFill>
            <a:srgbClr val="66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 rot="20799866">
            <a:off x="3607867" y="3259138"/>
            <a:ext cx="4835525" cy="251618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36" name="Oval 16"/>
          <p:cNvSpPr>
            <a:spLocks noChangeArrowheads="1"/>
          </p:cNvSpPr>
          <p:nvPr/>
        </p:nvSpPr>
        <p:spPr bwMode="auto">
          <a:xfrm>
            <a:off x="3960292" y="3368675"/>
            <a:ext cx="692150" cy="69215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37" name="Oval 19"/>
          <p:cNvSpPr>
            <a:spLocks noChangeArrowheads="1"/>
          </p:cNvSpPr>
          <p:nvPr/>
        </p:nvSpPr>
        <p:spPr bwMode="auto">
          <a:xfrm>
            <a:off x="4039667" y="3381375"/>
            <a:ext cx="533400" cy="395288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CC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38" name="Oval 20"/>
          <p:cNvSpPr>
            <a:spLocks noChangeArrowheads="1"/>
          </p:cNvSpPr>
          <p:nvPr/>
        </p:nvSpPr>
        <p:spPr bwMode="auto">
          <a:xfrm>
            <a:off x="3358630" y="5194300"/>
            <a:ext cx="823912" cy="823913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zh-CN" altLang="en-US" sz="3200" b="1" i="1">
              <a:solidFill>
                <a:srgbClr val="CC6600"/>
              </a:solidFill>
            </a:endParaRPr>
          </a:p>
        </p:txBody>
      </p:sp>
      <p:sp>
        <p:nvSpPr>
          <p:cNvPr id="39" name="Oval 21"/>
          <p:cNvSpPr>
            <a:spLocks noChangeArrowheads="1"/>
          </p:cNvSpPr>
          <p:nvPr/>
        </p:nvSpPr>
        <p:spPr bwMode="auto">
          <a:xfrm>
            <a:off x="3453880" y="5210175"/>
            <a:ext cx="633412" cy="4699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CC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58" name="Oval 22"/>
          <p:cNvSpPr>
            <a:spLocks noChangeArrowheads="1"/>
          </p:cNvSpPr>
          <p:nvPr/>
        </p:nvSpPr>
        <p:spPr bwMode="auto">
          <a:xfrm>
            <a:off x="5735117" y="5541963"/>
            <a:ext cx="936625" cy="936625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zh-CN" altLang="en-US" sz="3200" b="1" i="1">
              <a:solidFill>
                <a:srgbClr val="CC6600"/>
              </a:solidFill>
            </a:endParaRPr>
          </a:p>
        </p:txBody>
      </p:sp>
      <p:sp>
        <p:nvSpPr>
          <p:cNvPr id="59" name="Oval 23"/>
          <p:cNvSpPr>
            <a:spLocks noChangeArrowheads="1"/>
          </p:cNvSpPr>
          <p:nvPr/>
        </p:nvSpPr>
        <p:spPr bwMode="auto">
          <a:xfrm>
            <a:off x="5843067" y="5559425"/>
            <a:ext cx="720725" cy="534988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CC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60" name="Oval 24"/>
          <p:cNvSpPr>
            <a:spLocks noChangeArrowheads="1"/>
          </p:cNvSpPr>
          <p:nvPr/>
        </p:nvSpPr>
        <p:spPr bwMode="auto">
          <a:xfrm>
            <a:off x="7817917" y="4429125"/>
            <a:ext cx="863600" cy="8636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zh-CN" altLang="en-US" sz="3200" b="1" i="1">
              <a:solidFill>
                <a:srgbClr val="CC6600"/>
              </a:solidFill>
            </a:endParaRPr>
          </a:p>
        </p:txBody>
      </p:sp>
      <p:sp>
        <p:nvSpPr>
          <p:cNvPr id="61" name="Oval 25"/>
          <p:cNvSpPr>
            <a:spLocks noChangeArrowheads="1"/>
          </p:cNvSpPr>
          <p:nvPr/>
        </p:nvSpPr>
        <p:spPr bwMode="auto">
          <a:xfrm>
            <a:off x="7916342" y="4445000"/>
            <a:ext cx="666750" cy="493713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CC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62" name="Oval 30"/>
          <p:cNvSpPr>
            <a:spLocks noChangeArrowheads="1"/>
          </p:cNvSpPr>
          <p:nvPr/>
        </p:nvSpPr>
        <p:spPr bwMode="auto">
          <a:xfrm>
            <a:off x="7178155" y="2822575"/>
            <a:ext cx="692150" cy="69215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63" name="Oval 31"/>
          <p:cNvSpPr>
            <a:spLocks noChangeArrowheads="1"/>
          </p:cNvSpPr>
          <p:nvPr/>
        </p:nvSpPr>
        <p:spPr bwMode="auto">
          <a:xfrm>
            <a:off x="7257530" y="2835275"/>
            <a:ext cx="533400" cy="395288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CC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64" name="AutoShape 33"/>
          <p:cNvSpPr>
            <a:spLocks noChangeArrowheads="1"/>
          </p:cNvSpPr>
          <p:nvPr/>
        </p:nvSpPr>
        <p:spPr bwMode="auto">
          <a:xfrm>
            <a:off x="2936886" y="1449915"/>
            <a:ext cx="5688013" cy="6556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>
            <a:noFill/>
          </a:ln>
          <a:effectLst>
            <a:outerShdw blurRad="63500" dist="38099" dir="2700000" algn="ctr" rotWithShape="0">
              <a:srgbClr val="000099">
                <a:alpha val="7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65" name="AutoShape 34"/>
          <p:cNvSpPr>
            <a:spLocks noChangeArrowheads="1"/>
          </p:cNvSpPr>
          <p:nvPr/>
        </p:nvSpPr>
        <p:spPr bwMode="auto">
          <a:xfrm>
            <a:off x="2938475" y="1523998"/>
            <a:ext cx="5581650" cy="541338"/>
          </a:xfrm>
          <a:prstGeom prst="roundRect">
            <a:avLst>
              <a:gd name="adj" fmla="val 50000"/>
            </a:avLst>
          </a:prstGeom>
          <a:solidFill>
            <a:srgbClr val="3366FF"/>
          </a:solidFill>
          <a:ln>
            <a:noFill/>
          </a:ln>
          <a:effectLst>
            <a:prstShdw prst="shdw17" dist="17961" dir="2700000">
              <a:srgbClr val="1F3D99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6" name="AutoShape 35"/>
          <p:cNvSpPr>
            <a:spLocks noChangeArrowheads="1"/>
          </p:cNvSpPr>
          <p:nvPr/>
        </p:nvSpPr>
        <p:spPr bwMode="auto">
          <a:xfrm>
            <a:off x="3024199" y="1537228"/>
            <a:ext cx="5514975" cy="4810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6699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7" name="AutoShape 36"/>
          <p:cNvSpPr>
            <a:spLocks noChangeArrowheads="1"/>
          </p:cNvSpPr>
          <p:nvPr/>
        </p:nvSpPr>
        <p:spPr bwMode="auto">
          <a:xfrm>
            <a:off x="3022611" y="1662640"/>
            <a:ext cx="5514975" cy="2365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99CCFF">
                  <a:alpha val="9999"/>
                </a:srgbClr>
              </a:gs>
              <a:gs pos="100000">
                <a:srgbClr val="99CCFF">
                  <a:alpha val="39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pic>
        <p:nvPicPr>
          <p:cNvPr id="68" name="Picture 39" descr="26_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580" y="2189163"/>
            <a:ext cx="52959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9" name="Freeform 40"/>
          <p:cNvSpPr>
            <a:spLocks/>
          </p:cNvSpPr>
          <p:nvPr/>
        </p:nvSpPr>
        <p:spPr bwMode="auto">
          <a:xfrm>
            <a:off x="1874317" y="3949700"/>
            <a:ext cx="2160588" cy="212725"/>
          </a:xfrm>
          <a:custGeom>
            <a:avLst/>
            <a:gdLst>
              <a:gd name="T0" fmla="*/ 1361 w 1361"/>
              <a:gd name="T1" fmla="*/ 0 h 134"/>
              <a:gd name="T2" fmla="*/ 1241 w 1361"/>
              <a:gd name="T3" fmla="*/ 134 h 134"/>
              <a:gd name="T4" fmla="*/ 0 w 1361"/>
              <a:gd name="T5" fmla="*/ 134 h 134"/>
              <a:gd name="T6" fmla="*/ 0 w 1361"/>
              <a:gd name="T7" fmla="*/ 0 h 134"/>
              <a:gd name="T8" fmla="*/ 1361 w 1361"/>
              <a:gd name="T9" fmla="*/ 134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1361" h="134">
                <a:moveTo>
                  <a:pt x="1361" y="0"/>
                </a:moveTo>
                <a:lnTo>
                  <a:pt x="1241" y="134"/>
                </a:lnTo>
                <a:lnTo>
                  <a:pt x="0" y="134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70" name="Rectangle 42"/>
          <p:cNvSpPr>
            <a:spLocks noChangeArrowheads="1"/>
          </p:cNvSpPr>
          <p:nvPr/>
        </p:nvSpPr>
        <p:spPr bwMode="auto">
          <a:xfrm>
            <a:off x="4873636" y="1581678"/>
            <a:ext cx="2532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latin typeface="微软雅黑" charset="0"/>
                <a:ea typeface="微软雅黑" charset="0"/>
                <a:cs typeface="微软雅黑" charset="0"/>
                <a:sym typeface="Arial" charset="0"/>
              </a:rPr>
              <a:t>app framework</a:t>
            </a:r>
          </a:p>
        </p:txBody>
      </p:sp>
      <p:sp>
        <p:nvSpPr>
          <p:cNvPr id="71" name="Freeform 43"/>
          <p:cNvSpPr>
            <a:spLocks/>
          </p:cNvSpPr>
          <p:nvPr/>
        </p:nvSpPr>
        <p:spPr bwMode="auto">
          <a:xfrm>
            <a:off x="6576492" y="6300788"/>
            <a:ext cx="1787525" cy="401637"/>
          </a:xfrm>
          <a:custGeom>
            <a:avLst/>
            <a:gdLst>
              <a:gd name="T0" fmla="*/ 0 w 1126"/>
              <a:gd name="T1" fmla="*/ 0 h 253"/>
              <a:gd name="T2" fmla="*/ 205 w 1126"/>
              <a:gd name="T3" fmla="*/ 249 h 253"/>
              <a:gd name="T4" fmla="*/ 1126 w 1126"/>
              <a:gd name="T5" fmla="*/ 253 h 253"/>
              <a:gd name="T6" fmla="*/ 0 w 1126"/>
              <a:gd name="T7" fmla="*/ 0 h 253"/>
              <a:gd name="T8" fmla="*/ 1126 w 1126"/>
              <a:gd name="T9" fmla="*/ 253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1126" h="253">
                <a:moveTo>
                  <a:pt x="0" y="0"/>
                </a:moveTo>
                <a:lnTo>
                  <a:pt x="205" y="249"/>
                </a:lnTo>
                <a:lnTo>
                  <a:pt x="1126" y="253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72" name="Rectangle 44"/>
          <p:cNvSpPr>
            <a:spLocks noChangeArrowheads="1"/>
          </p:cNvSpPr>
          <p:nvPr/>
        </p:nvSpPr>
        <p:spPr bwMode="auto">
          <a:xfrm>
            <a:off x="6863830" y="6099175"/>
            <a:ext cx="1608137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ko-KR" altLang="en-US" sz="1500">
              <a:latin typeface="HY견고딕" charset="0"/>
              <a:ea typeface="HY견고딕" charset="0"/>
              <a:cs typeface="HY견고딕" charset="0"/>
            </a:endParaRPr>
          </a:p>
        </p:txBody>
      </p:sp>
      <p:sp>
        <p:nvSpPr>
          <p:cNvPr id="73" name="Freeform 45"/>
          <p:cNvSpPr>
            <a:spLocks/>
          </p:cNvSpPr>
          <p:nvPr/>
        </p:nvSpPr>
        <p:spPr bwMode="auto">
          <a:xfrm>
            <a:off x="1899717" y="5921375"/>
            <a:ext cx="1647825" cy="417513"/>
          </a:xfrm>
          <a:custGeom>
            <a:avLst/>
            <a:gdLst>
              <a:gd name="T0" fmla="*/ 1038 w 1038"/>
              <a:gd name="T1" fmla="*/ 0 h 263"/>
              <a:gd name="T2" fmla="*/ 847 w 1038"/>
              <a:gd name="T3" fmla="*/ 260 h 263"/>
              <a:gd name="T4" fmla="*/ 0 w 1038"/>
              <a:gd name="T5" fmla="*/ 263 h 263"/>
              <a:gd name="T6" fmla="*/ 0 w 1038"/>
              <a:gd name="T7" fmla="*/ 0 h 263"/>
              <a:gd name="T8" fmla="*/ 1038 w 1038"/>
              <a:gd name="T9" fmla="*/ 263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1038" h="263">
                <a:moveTo>
                  <a:pt x="1038" y="0"/>
                </a:moveTo>
                <a:lnTo>
                  <a:pt x="847" y="260"/>
                </a:lnTo>
                <a:lnTo>
                  <a:pt x="0" y="263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74" name="Freeform 47"/>
          <p:cNvSpPr>
            <a:spLocks/>
          </p:cNvSpPr>
          <p:nvPr/>
        </p:nvSpPr>
        <p:spPr bwMode="auto">
          <a:xfrm>
            <a:off x="8429105" y="5232400"/>
            <a:ext cx="1611312" cy="374650"/>
          </a:xfrm>
          <a:custGeom>
            <a:avLst/>
            <a:gdLst>
              <a:gd name="T0" fmla="*/ 0 w 1015"/>
              <a:gd name="T1" fmla="*/ 0 h 236"/>
              <a:gd name="T2" fmla="*/ 184 w 1015"/>
              <a:gd name="T3" fmla="*/ 233 h 236"/>
              <a:gd name="T4" fmla="*/ 1015 w 1015"/>
              <a:gd name="T5" fmla="*/ 236 h 236"/>
              <a:gd name="T6" fmla="*/ 0 w 1015"/>
              <a:gd name="T7" fmla="*/ 0 h 236"/>
              <a:gd name="T8" fmla="*/ 1015 w 1015"/>
              <a:gd name="T9" fmla="*/ 236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1015" h="236">
                <a:moveTo>
                  <a:pt x="0" y="0"/>
                </a:moveTo>
                <a:lnTo>
                  <a:pt x="184" y="233"/>
                </a:lnTo>
                <a:lnTo>
                  <a:pt x="1015" y="236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75" name="Freeform 49"/>
          <p:cNvSpPr>
            <a:spLocks/>
          </p:cNvSpPr>
          <p:nvPr/>
        </p:nvSpPr>
        <p:spPr bwMode="auto">
          <a:xfrm>
            <a:off x="7822680" y="3367088"/>
            <a:ext cx="1944687" cy="255587"/>
          </a:xfrm>
          <a:custGeom>
            <a:avLst/>
            <a:gdLst>
              <a:gd name="T0" fmla="*/ 0 w 1225"/>
              <a:gd name="T1" fmla="*/ 0 h 161"/>
              <a:gd name="T2" fmla="*/ 222 w 1225"/>
              <a:gd name="T3" fmla="*/ 157 h 161"/>
              <a:gd name="T4" fmla="*/ 1225 w 1225"/>
              <a:gd name="T5" fmla="*/ 161 h 161"/>
              <a:gd name="T6" fmla="*/ 0 w 1225"/>
              <a:gd name="T7" fmla="*/ 0 h 161"/>
              <a:gd name="T8" fmla="*/ 1225 w 1225"/>
              <a:gd name="T9" fmla="*/ 16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1225" h="161">
                <a:moveTo>
                  <a:pt x="0" y="0"/>
                </a:moveTo>
                <a:lnTo>
                  <a:pt x="222" y="157"/>
                </a:lnTo>
                <a:lnTo>
                  <a:pt x="1225" y="161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76" name="Rectangle 51"/>
          <p:cNvSpPr>
            <a:spLocks noChangeArrowheads="1"/>
          </p:cNvSpPr>
          <p:nvPr/>
        </p:nvSpPr>
        <p:spPr bwMode="auto">
          <a:xfrm>
            <a:off x="1847330" y="3597275"/>
            <a:ext cx="126047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r">
              <a:defRPr/>
            </a:pPr>
            <a:r>
              <a:rPr lang="en-US" altLang="zh-CN" sz="2400" b="1" dirty="0" smtClean="0"/>
              <a:t>MVC</a:t>
            </a:r>
            <a:endParaRPr lang="zh-CN" altLang="en-US" sz="2400" b="1" dirty="0">
              <a:latin typeface="HY견고딕" charset="0"/>
              <a:ea typeface="HY견고딕" charset="0"/>
              <a:cs typeface="HY견고딕" charset="0"/>
            </a:endParaRPr>
          </a:p>
        </p:txBody>
      </p:sp>
      <p:sp>
        <p:nvSpPr>
          <p:cNvPr id="77" name="Rectangle 52"/>
          <p:cNvSpPr>
            <a:spLocks noChangeArrowheads="1"/>
          </p:cNvSpPr>
          <p:nvPr/>
        </p:nvSpPr>
        <p:spPr bwMode="auto">
          <a:xfrm>
            <a:off x="4011092" y="3559175"/>
            <a:ext cx="59531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200" b="1" i="1"/>
              <a:t>1</a:t>
            </a:r>
            <a:endParaRPr lang="en-US" sz="3200" i="1"/>
          </a:p>
        </p:txBody>
      </p:sp>
      <p:sp>
        <p:nvSpPr>
          <p:cNvPr id="78" name="Rectangle 53"/>
          <p:cNvSpPr>
            <a:spLocks noChangeArrowheads="1"/>
          </p:cNvSpPr>
          <p:nvPr/>
        </p:nvSpPr>
        <p:spPr bwMode="auto">
          <a:xfrm>
            <a:off x="3407842" y="5421313"/>
            <a:ext cx="7080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200" b="1" i="1"/>
              <a:t>2</a:t>
            </a:r>
            <a:endParaRPr lang="en-US" sz="3200" i="1"/>
          </a:p>
        </p:txBody>
      </p:sp>
      <p:sp>
        <p:nvSpPr>
          <p:cNvPr id="79" name="Rectangle 54"/>
          <p:cNvSpPr>
            <a:spLocks noChangeArrowheads="1"/>
          </p:cNvSpPr>
          <p:nvPr/>
        </p:nvSpPr>
        <p:spPr bwMode="auto">
          <a:xfrm>
            <a:off x="5803380" y="5799138"/>
            <a:ext cx="80645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200" b="1" i="1"/>
              <a:t>3</a:t>
            </a:r>
            <a:endParaRPr lang="en-US" sz="3200" i="1"/>
          </a:p>
        </p:txBody>
      </p:sp>
      <p:sp>
        <p:nvSpPr>
          <p:cNvPr id="80" name="Rectangle 55"/>
          <p:cNvSpPr>
            <a:spLocks noChangeArrowheads="1"/>
          </p:cNvSpPr>
          <p:nvPr/>
        </p:nvSpPr>
        <p:spPr bwMode="auto">
          <a:xfrm>
            <a:off x="7884592" y="4659313"/>
            <a:ext cx="742950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200" b="1" i="1"/>
              <a:t>4</a:t>
            </a:r>
            <a:endParaRPr lang="en-US" sz="3200" i="1"/>
          </a:p>
        </p:txBody>
      </p:sp>
      <p:sp>
        <p:nvSpPr>
          <p:cNvPr id="81" name="Rectangle 56"/>
          <p:cNvSpPr>
            <a:spLocks noChangeArrowheads="1"/>
          </p:cNvSpPr>
          <p:nvPr/>
        </p:nvSpPr>
        <p:spPr bwMode="auto">
          <a:xfrm>
            <a:off x="7216255" y="3014663"/>
            <a:ext cx="620712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200" b="1" i="1"/>
              <a:t>5</a:t>
            </a:r>
            <a:endParaRPr lang="en-US" sz="3200" i="1"/>
          </a:p>
        </p:txBody>
      </p:sp>
      <p:sp>
        <p:nvSpPr>
          <p:cNvPr id="82" name="Rectangle 57"/>
          <p:cNvSpPr>
            <a:spLocks noChangeArrowheads="1"/>
          </p:cNvSpPr>
          <p:nvPr/>
        </p:nvSpPr>
        <p:spPr bwMode="auto">
          <a:xfrm>
            <a:off x="4730230" y="4208463"/>
            <a:ext cx="2305050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ko-KR" altLang="en-US" sz="2000">
              <a:solidFill>
                <a:srgbClr val="003300"/>
              </a:solidFill>
              <a:latin typeface="HY견고딕" charset="0"/>
              <a:ea typeface="HY견고딕" charset="0"/>
              <a:cs typeface="HY견고딕" charset="0"/>
            </a:endParaRPr>
          </a:p>
        </p:txBody>
      </p:sp>
      <p:sp>
        <p:nvSpPr>
          <p:cNvPr id="83" name="Rectangle 58"/>
          <p:cNvSpPr>
            <a:spLocks noChangeArrowheads="1"/>
          </p:cNvSpPr>
          <p:nvPr/>
        </p:nvSpPr>
        <p:spPr bwMode="auto">
          <a:xfrm>
            <a:off x="4730230" y="4638675"/>
            <a:ext cx="230505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ko-KR" altLang="en-US" sz="2000">
              <a:solidFill>
                <a:srgbClr val="003300"/>
              </a:solidFill>
              <a:latin typeface="HY견고딕" charset="0"/>
              <a:ea typeface="HY견고딕" charset="0"/>
              <a:cs typeface="HY견고딕" charset="0"/>
            </a:endParaRPr>
          </a:p>
        </p:txBody>
      </p:sp>
      <p:sp>
        <p:nvSpPr>
          <p:cNvPr id="84" name="Text Box 41"/>
          <p:cNvSpPr txBox="1">
            <a:spLocks noChangeArrowheads="1"/>
          </p:cNvSpPr>
          <p:nvPr/>
        </p:nvSpPr>
        <p:spPr bwMode="auto">
          <a:xfrm>
            <a:off x="6960664" y="5940424"/>
            <a:ext cx="1707720" cy="646331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b="1" dirty="0" smtClean="0"/>
              <a:t>Window </a:t>
            </a:r>
            <a:r>
              <a:rPr lang="en-US" altLang="zh-CN" b="1" dirty="0" err="1" smtClean="0"/>
              <a:t>mgmt</a:t>
            </a:r>
            <a:r>
              <a:rPr lang="en-US" altLang="zh-CN" b="1" dirty="0" smtClean="0"/>
              <a:t>, </a:t>
            </a:r>
            <a:r>
              <a:rPr lang="en-US" altLang="zh-CN" b="1" dirty="0"/>
              <a:t>Animation</a:t>
            </a:r>
            <a:endParaRPr lang="zh-CN" altLang="en-US" b="1" dirty="0"/>
          </a:p>
        </p:txBody>
      </p:sp>
      <p:sp>
        <p:nvSpPr>
          <p:cNvPr id="85" name="Text Box 43"/>
          <p:cNvSpPr txBox="1">
            <a:spLocks noChangeArrowheads="1"/>
          </p:cNvSpPr>
          <p:nvPr/>
        </p:nvSpPr>
        <p:spPr bwMode="auto">
          <a:xfrm>
            <a:off x="8240191" y="2865438"/>
            <a:ext cx="2232025" cy="646331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b="1" dirty="0"/>
              <a:t> </a:t>
            </a:r>
            <a:r>
              <a:rPr lang="en-US" b="1" dirty="0"/>
              <a:t>Adaptive </a:t>
            </a:r>
            <a:r>
              <a:rPr lang="en-US" b="1" dirty="0"/>
              <a:t>Layout </a:t>
            </a:r>
            <a:r>
              <a:rPr lang="en-US" altLang="zh-CN" b="1" dirty="0" smtClean="0"/>
              <a:t>for </a:t>
            </a:r>
            <a:r>
              <a:rPr lang="en-US" altLang="zh-CN" b="1" dirty="0" smtClean="0"/>
              <a:t>different </a:t>
            </a:r>
            <a:r>
              <a:rPr lang="en-US" altLang="zh-CN" b="1" dirty="0" smtClean="0"/>
              <a:t>screen</a:t>
            </a:r>
            <a:endParaRPr lang="zh-CN" altLang="en-US" b="1" dirty="0"/>
          </a:p>
        </p:txBody>
      </p:sp>
      <p:sp>
        <p:nvSpPr>
          <p:cNvPr id="86" name="Rectangle 42"/>
          <p:cNvSpPr>
            <a:spLocks noChangeArrowheads="1"/>
          </p:cNvSpPr>
          <p:nvPr/>
        </p:nvSpPr>
        <p:spPr bwMode="auto">
          <a:xfrm>
            <a:off x="5063609" y="4010025"/>
            <a:ext cx="160813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400" b="1" dirty="0" smtClean="0">
                <a:latin typeface="微软雅黑" charset="0"/>
                <a:ea typeface="微软雅黑" charset="0"/>
                <a:cs typeface="微软雅黑" charset="0"/>
                <a:sym typeface="Arial" charset="0"/>
              </a:rPr>
              <a:t>more</a:t>
            </a:r>
            <a:endParaRPr lang="en-US" altLang="zh-CN" sz="2400" b="1" dirty="0" smtClean="0">
              <a:latin typeface="微软雅黑" charset="0"/>
              <a:ea typeface="微软雅黑" charset="0"/>
              <a:cs typeface="微软雅黑" charset="0"/>
              <a:sym typeface="Arial" charset="0"/>
            </a:endParaRPr>
          </a:p>
          <a:p>
            <a:pPr algn="ctr">
              <a:defRPr/>
            </a:pPr>
            <a:r>
              <a:rPr lang="en-US" altLang="zh-CN" sz="2400" b="1" dirty="0" smtClean="0">
                <a:latin typeface="微软雅黑" charset="0"/>
                <a:ea typeface="微软雅黑" charset="0"/>
                <a:cs typeface="微软雅黑" charset="0"/>
                <a:sym typeface="Arial" charset="0"/>
              </a:rPr>
              <a:t>efficiency</a:t>
            </a:r>
            <a:endParaRPr lang="zh-CN" altLang="en-US" sz="2400" b="1" dirty="0">
              <a:latin typeface="微软雅黑" charset="0"/>
              <a:ea typeface="微软雅黑" charset="0"/>
              <a:cs typeface="微软雅黑" charset="0"/>
              <a:sym typeface="Arial" charset="0"/>
            </a:endParaRPr>
          </a:p>
        </p:txBody>
      </p:sp>
      <p:sp>
        <p:nvSpPr>
          <p:cNvPr id="87" name="Text Box 42"/>
          <p:cNvSpPr txBox="1">
            <a:spLocks noChangeArrowheads="1"/>
          </p:cNvSpPr>
          <p:nvPr/>
        </p:nvSpPr>
        <p:spPr bwMode="auto">
          <a:xfrm>
            <a:off x="8832328" y="4845576"/>
            <a:ext cx="1741487" cy="646331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b="1" dirty="0"/>
              <a:t>UI </a:t>
            </a:r>
            <a:r>
              <a:rPr lang="en-US" altLang="zh-CN" b="1" dirty="0" smtClean="0"/>
              <a:t>Cache </a:t>
            </a:r>
            <a:r>
              <a:rPr lang="en-US" altLang="zh-CN" b="1" dirty="0"/>
              <a:t>mechanism</a:t>
            </a:r>
            <a:endParaRPr lang="zh-CN" altLang="en-US" b="1" dirty="0"/>
          </a:p>
        </p:txBody>
      </p:sp>
      <p:sp>
        <p:nvSpPr>
          <p:cNvPr id="88" name="Text Box 40"/>
          <p:cNvSpPr txBox="1">
            <a:spLocks noChangeArrowheads="1"/>
          </p:cNvSpPr>
          <p:nvPr/>
        </p:nvSpPr>
        <p:spPr bwMode="auto">
          <a:xfrm>
            <a:off x="1461567" y="5697008"/>
            <a:ext cx="2089159" cy="646331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b="1" dirty="0"/>
              <a:t> </a:t>
            </a:r>
            <a:r>
              <a:rPr lang="en-US" altLang="zh-CN" b="1" dirty="0" smtClean="0"/>
              <a:t>Plug-in </a:t>
            </a:r>
          </a:p>
          <a:p>
            <a:pPr algn="ctr">
              <a:defRPr/>
            </a:pPr>
            <a:r>
              <a:rPr lang="en-US" altLang="zh-CN" b="1" dirty="0" smtClean="0"/>
              <a:t>mechanism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05628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40"/>
          <p:cNvGrpSpPr/>
          <p:nvPr/>
        </p:nvGrpSpPr>
        <p:grpSpPr>
          <a:xfrm rot="5400000">
            <a:off x="306348" y="262628"/>
            <a:ext cx="679206" cy="644202"/>
            <a:chOff x="1318352" y="1779662"/>
            <a:chExt cx="1386628" cy="1315166"/>
          </a:xfrm>
        </p:grpSpPr>
        <p:sp>
          <p:nvSpPr>
            <p:cNvPr id="4" name="等腰三角形 22"/>
            <p:cNvSpPr/>
            <p:nvPr/>
          </p:nvSpPr>
          <p:spPr>
            <a:xfrm rot="10800000" flipV="1">
              <a:off x="2009421" y="2433893"/>
              <a:ext cx="695559" cy="658121"/>
            </a:xfrm>
            <a:prstGeom prst="triangle">
              <a:avLst/>
            </a:prstGeom>
            <a:solidFill>
              <a:srgbClr val="00429E"/>
            </a:solidFill>
            <a:ln>
              <a:solidFill>
                <a:srgbClr val="0042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等腰三角形 24"/>
            <p:cNvSpPr/>
            <p:nvPr/>
          </p:nvSpPr>
          <p:spPr>
            <a:xfrm rot="10800000" flipV="1">
              <a:off x="1662042" y="1779662"/>
              <a:ext cx="695559" cy="658121"/>
            </a:xfrm>
            <a:prstGeom prst="triangle">
              <a:avLst/>
            </a:prstGeom>
            <a:solidFill>
              <a:srgbClr val="00429E"/>
            </a:solidFill>
            <a:ln>
              <a:solidFill>
                <a:srgbClr val="0042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26"/>
            <p:cNvSpPr/>
            <p:nvPr/>
          </p:nvSpPr>
          <p:spPr>
            <a:xfrm flipV="1">
              <a:off x="1667629" y="2436707"/>
              <a:ext cx="695559" cy="658121"/>
            </a:xfrm>
            <a:prstGeom prst="triangle">
              <a:avLst/>
            </a:prstGeom>
            <a:solidFill>
              <a:srgbClr val="FBCA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等腰三角形 27"/>
            <p:cNvSpPr/>
            <p:nvPr/>
          </p:nvSpPr>
          <p:spPr>
            <a:xfrm rot="10800000" flipV="1">
              <a:off x="1318352" y="2436593"/>
              <a:ext cx="695559" cy="658121"/>
            </a:xfrm>
            <a:prstGeom prst="triangle">
              <a:avLst/>
            </a:prstGeom>
            <a:pattFill prst="wdDn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6"/>
          <p:cNvGrpSpPr/>
          <p:nvPr/>
        </p:nvGrpSpPr>
        <p:grpSpPr>
          <a:xfrm>
            <a:off x="10687574" y="0"/>
            <a:ext cx="719758" cy="926055"/>
            <a:chOff x="8100392" y="0"/>
            <a:chExt cx="719758" cy="926055"/>
          </a:xfrm>
        </p:grpSpPr>
        <p:sp>
          <p:nvSpPr>
            <p:cNvPr id="14" name="矩形 13"/>
            <p:cNvSpPr/>
            <p:nvPr/>
          </p:nvSpPr>
          <p:spPr>
            <a:xfrm>
              <a:off x="8100392" y="782039"/>
              <a:ext cx="719758" cy="144016"/>
            </a:xfrm>
            <a:prstGeom prst="rect">
              <a:avLst/>
            </a:prstGeom>
            <a:solidFill>
              <a:srgbClr val="FBCA48"/>
            </a:solidFill>
            <a:ln>
              <a:solidFill>
                <a:srgbClr val="FBCA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TextBox 10"/>
            <p:cNvSpPr txBox="1"/>
            <p:nvPr/>
          </p:nvSpPr>
          <p:spPr>
            <a:xfrm>
              <a:off x="8100392" y="400765"/>
              <a:ext cx="719758" cy="430887"/>
            </a:xfrm>
            <a:prstGeom prst="rect">
              <a:avLst/>
            </a:prstGeom>
            <a:solidFill>
              <a:srgbClr val="00429E"/>
            </a:solidFill>
            <a:ln>
              <a:solidFill>
                <a:srgbClr val="00429E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dirty="0" smtClean="0">
                  <a:solidFill>
                    <a:schemeClr val="bg1"/>
                  </a:solidFill>
                  <a:latin typeface="Mangal" panose="02040503050203030202" pitchFamily="18" charset="0"/>
                  <a:cs typeface="Mangal" panose="02040503050203030202" pitchFamily="18" charset="0"/>
                </a:rPr>
                <a:t>part</a:t>
              </a:r>
              <a:endParaRPr lang="zh-CN" altLang="en-US" sz="220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endParaRPr>
            </a:p>
          </p:txBody>
        </p:sp>
        <p:sp>
          <p:nvSpPr>
            <p:cNvPr id="16" name="TextBox 9"/>
            <p:cNvSpPr txBox="1"/>
            <p:nvPr/>
          </p:nvSpPr>
          <p:spPr>
            <a:xfrm>
              <a:off x="8100392" y="0"/>
              <a:ext cx="719758" cy="430887"/>
            </a:xfrm>
            <a:prstGeom prst="rect">
              <a:avLst/>
            </a:prstGeom>
            <a:solidFill>
              <a:srgbClr val="00429E"/>
            </a:solidFill>
            <a:ln>
              <a:solidFill>
                <a:srgbClr val="00429E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b="1" dirty="0" smtClean="0">
                  <a:solidFill>
                    <a:schemeClr val="bg1"/>
                  </a:solidFill>
                  <a:latin typeface="Mangal" panose="02040503050203030202" pitchFamily="18" charset="0"/>
                  <a:cs typeface="Mangal" panose="02040503050203030202" pitchFamily="18" charset="0"/>
                </a:rPr>
                <a:t>02</a:t>
              </a:r>
              <a:endParaRPr lang="zh-CN" altLang="en-US" sz="2200" b="1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endParaRPr>
            </a:p>
          </p:txBody>
        </p:sp>
      </p:grpSp>
      <p:sp>
        <p:nvSpPr>
          <p:cNvPr id="21" name="TextBox 30"/>
          <p:cNvSpPr txBox="1"/>
          <p:nvPr/>
        </p:nvSpPr>
        <p:spPr>
          <a:xfrm>
            <a:off x="1043607" y="256997"/>
            <a:ext cx="8723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 smtClean="0">
                <a:solidFill>
                  <a:srgbClr val="00429E"/>
                </a:solidFill>
                <a:latin typeface="华文黑体"/>
                <a:ea typeface="华文黑体"/>
                <a:cs typeface="华文黑体"/>
              </a:rPr>
              <a:t>NOYA </a:t>
            </a:r>
            <a:r>
              <a:rPr lang="en-US" altLang="zh-CN" sz="3000" dirty="0" smtClean="0">
                <a:solidFill>
                  <a:srgbClr val="00429E"/>
                </a:solidFill>
                <a:latin typeface="华文黑体"/>
                <a:ea typeface="华文黑体"/>
                <a:cs typeface="华文黑体"/>
              </a:rPr>
              <a:t>p</a:t>
            </a:r>
            <a:r>
              <a:rPr lang="en-US" altLang="zh-CN" sz="3000" dirty="0" smtClean="0">
                <a:solidFill>
                  <a:srgbClr val="00429E"/>
                </a:solidFill>
                <a:latin typeface="华文黑体"/>
                <a:ea typeface="华文黑体"/>
                <a:cs typeface="华文黑体"/>
              </a:rPr>
              <a:t>roject</a:t>
            </a:r>
            <a:endParaRPr lang="en-US" altLang="zh-CN" sz="3000" dirty="0" smtClean="0">
              <a:solidFill>
                <a:srgbClr val="00429E"/>
              </a:solidFill>
              <a:latin typeface="华文黑体"/>
              <a:ea typeface="华文黑体"/>
              <a:cs typeface="华文黑体"/>
            </a:endParaRPr>
          </a:p>
        </p:txBody>
      </p:sp>
      <p:sp>
        <p:nvSpPr>
          <p:cNvPr id="151" name="直角三角形 150"/>
          <p:cNvSpPr/>
          <p:nvPr/>
        </p:nvSpPr>
        <p:spPr>
          <a:xfrm flipH="1">
            <a:off x="10230678" y="4818156"/>
            <a:ext cx="1938196" cy="2039844"/>
          </a:xfrm>
          <a:prstGeom prst="rtTriangle">
            <a:avLst/>
          </a:prstGeom>
          <a:solidFill>
            <a:srgbClr val="FBCA48"/>
          </a:solidFill>
          <a:ln>
            <a:solidFill>
              <a:srgbClr val="FBCA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2" name="直角三角形 151"/>
          <p:cNvSpPr/>
          <p:nvPr/>
        </p:nvSpPr>
        <p:spPr>
          <a:xfrm flipH="1">
            <a:off x="10722446" y="4818156"/>
            <a:ext cx="1446428" cy="2039844"/>
          </a:xfrm>
          <a:prstGeom prst="rtTriangle">
            <a:avLst/>
          </a:prstGeom>
          <a:solidFill>
            <a:srgbClr val="00429E"/>
          </a:solidFill>
          <a:ln>
            <a:solidFill>
              <a:srgbClr val="2D76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617" y="1095385"/>
            <a:ext cx="9710728" cy="5783646"/>
          </a:xfrm>
          <a:prstGeom prst="rect">
            <a:avLst/>
          </a:prstGeom>
        </p:spPr>
      </p:pic>
      <p:sp>
        <p:nvSpPr>
          <p:cNvPr id="54" name="Text Box 42"/>
          <p:cNvSpPr txBox="1">
            <a:spLocks noChangeArrowheads="1"/>
          </p:cNvSpPr>
          <p:nvPr/>
        </p:nvSpPr>
        <p:spPr bwMode="auto">
          <a:xfrm>
            <a:off x="1712385" y="2555332"/>
            <a:ext cx="1741487" cy="36933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b="1" dirty="0" smtClean="0">
                <a:solidFill>
                  <a:srgbClr val="FF0000"/>
                </a:solidFill>
              </a:rPr>
              <a:t>App </a:t>
            </a:r>
            <a:r>
              <a:rPr lang="en-US" altLang="zh-CN" b="1" dirty="0" err="1" smtClean="0">
                <a:solidFill>
                  <a:srgbClr val="FF0000"/>
                </a:solidFill>
              </a:rPr>
              <a:t>src</a:t>
            </a:r>
            <a:r>
              <a:rPr lang="en-US" altLang="zh-CN" b="1" dirty="0" smtClean="0">
                <a:solidFill>
                  <a:srgbClr val="FF0000"/>
                </a:solidFill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</a:rPr>
              <a:t>code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55" name="Text Box 42"/>
          <p:cNvSpPr txBox="1">
            <a:spLocks noChangeArrowheads="1"/>
          </p:cNvSpPr>
          <p:nvPr/>
        </p:nvSpPr>
        <p:spPr bwMode="auto">
          <a:xfrm>
            <a:off x="1678519" y="3283465"/>
            <a:ext cx="1741487" cy="36933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b="1" dirty="0" smtClean="0">
                <a:solidFill>
                  <a:srgbClr val="FF0000"/>
                </a:solidFill>
              </a:rPr>
              <a:t>Framework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56" name="Text Box 42"/>
          <p:cNvSpPr txBox="1">
            <a:spLocks noChangeArrowheads="1"/>
          </p:cNvSpPr>
          <p:nvPr/>
        </p:nvSpPr>
        <p:spPr bwMode="auto">
          <a:xfrm>
            <a:off x="1847852" y="4096265"/>
            <a:ext cx="1589087" cy="36933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b="1" dirty="0" smtClean="0">
                <a:solidFill>
                  <a:srgbClr val="FF0000"/>
                </a:solidFill>
              </a:rPr>
              <a:t>app </a:t>
            </a:r>
            <a:r>
              <a:rPr lang="en-US" altLang="zh-CN" b="1" dirty="0" smtClean="0">
                <a:solidFill>
                  <a:srgbClr val="FF0000"/>
                </a:solidFill>
              </a:rPr>
              <a:t>resource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42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40"/>
          <p:cNvGrpSpPr/>
          <p:nvPr/>
        </p:nvGrpSpPr>
        <p:grpSpPr>
          <a:xfrm rot="5400000">
            <a:off x="306348" y="262628"/>
            <a:ext cx="679206" cy="644202"/>
            <a:chOff x="1318352" y="1779662"/>
            <a:chExt cx="1386628" cy="1315166"/>
          </a:xfrm>
        </p:grpSpPr>
        <p:sp>
          <p:nvSpPr>
            <p:cNvPr id="4" name="等腰三角形 22"/>
            <p:cNvSpPr/>
            <p:nvPr/>
          </p:nvSpPr>
          <p:spPr>
            <a:xfrm rot="10800000" flipV="1">
              <a:off x="2009421" y="2433893"/>
              <a:ext cx="695559" cy="658121"/>
            </a:xfrm>
            <a:prstGeom prst="triangle">
              <a:avLst/>
            </a:prstGeom>
            <a:solidFill>
              <a:srgbClr val="00429E"/>
            </a:solidFill>
            <a:ln>
              <a:solidFill>
                <a:srgbClr val="0042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等腰三角形 24"/>
            <p:cNvSpPr/>
            <p:nvPr/>
          </p:nvSpPr>
          <p:spPr>
            <a:xfrm rot="10800000" flipV="1">
              <a:off x="1662042" y="1779662"/>
              <a:ext cx="695559" cy="658121"/>
            </a:xfrm>
            <a:prstGeom prst="triangle">
              <a:avLst/>
            </a:prstGeom>
            <a:solidFill>
              <a:srgbClr val="00429E"/>
            </a:solidFill>
            <a:ln>
              <a:solidFill>
                <a:srgbClr val="0042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26"/>
            <p:cNvSpPr/>
            <p:nvPr/>
          </p:nvSpPr>
          <p:spPr>
            <a:xfrm flipV="1">
              <a:off x="1667629" y="2436707"/>
              <a:ext cx="695559" cy="658121"/>
            </a:xfrm>
            <a:prstGeom prst="triangle">
              <a:avLst/>
            </a:prstGeom>
            <a:solidFill>
              <a:srgbClr val="FBCA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等腰三角形 27"/>
            <p:cNvSpPr/>
            <p:nvPr/>
          </p:nvSpPr>
          <p:spPr>
            <a:xfrm rot="10800000" flipV="1">
              <a:off x="1318352" y="2436593"/>
              <a:ext cx="695559" cy="658121"/>
            </a:xfrm>
            <a:prstGeom prst="triangle">
              <a:avLst/>
            </a:prstGeom>
            <a:pattFill prst="wdDn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6"/>
          <p:cNvGrpSpPr/>
          <p:nvPr/>
        </p:nvGrpSpPr>
        <p:grpSpPr>
          <a:xfrm>
            <a:off x="10687574" y="0"/>
            <a:ext cx="719758" cy="926055"/>
            <a:chOff x="8100392" y="0"/>
            <a:chExt cx="719758" cy="926055"/>
          </a:xfrm>
        </p:grpSpPr>
        <p:sp>
          <p:nvSpPr>
            <p:cNvPr id="14" name="矩形 13"/>
            <p:cNvSpPr/>
            <p:nvPr/>
          </p:nvSpPr>
          <p:spPr>
            <a:xfrm>
              <a:off x="8100392" y="782039"/>
              <a:ext cx="719758" cy="144016"/>
            </a:xfrm>
            <a:prstGeom prst="rect">
              <a:avLst/>
            </a:prstGeom>
            <a:solidFill>
              <a:srgbClr val="FBCA48"/>
            </a:solidFill>
            <a:ln>
              <a:solidFill>
                <a:srgbClr val="FBCA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TextBox 10"/>
            <p:cNvSpPr txBox="1"/>
            <p:nvPr/>
          </p:nvSpPr>
          <p:spPr>
            <a:xfrm>
              <a:off x="8100392" y="400765"/>
              <a:ext cx="719758" cy="430887"/>
            </a:xfrm>
            <a:prstGeom prst="rect">
              <a:avLst/>
            </a:prstGeom>
            <a:solidFill>
              <a:srgbClr val="00429E"/>
            </a:solidFill>
            <a:ln>
              <a:solidFill>
                <a:srgbClr val="00429E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dirty="0" smtClean="0">
                  <a:solidFill>
                    <a:schemeClr val="bg1"/>
                  </a:solidFill>
                  <a:latin typeface="Mangal" panose="02040503050203030202" pitchFamily="18" charset="0"/>
                  <a:cs typeface="Mangal" panose="02040503050203030202" pitchFamily="18" charset="0"/>
                </a:rPr>
                <a:t>part</a:t>
              </a:r>
              <a:endParaRPr lang="zh-CN" altLang="en-US" sz="220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endParaRPr>
            </a:p>
          </p:txBody>
        </p:sp>
        <p:sp>
          <p:nvSpPr>
            <p:cNvPr id="16" name="TextBox 9"/>
            <p:cNvSpPr txBox="1"/>
            <p:nvPr/>
          </p:nvSpPr>
          <p:spPr>
            <a:xfrm>
              <a:off x="8100392" y="0"/>
              <a:ext cx="719758" cy="430887"/>
            </a:xfrm>
            <a:prstGeom prst="rect">
              <a:avLst/>
            </a:prstGeom>
            <a:solidFill>
              <a:srgbClr val="00429E"/>
            </a:solidFill>
            <a:ln>
              <a:solidFill>
                <a:srgbClr val="00429E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b="1" dirty="0" smtClean="0">
                  <a:solidFill>
                    <a:schemeClr val="bg1"/>
                  </a:solidFill>
                  <a:latin typeface="Mangal" panose="02040503050203030202" pitchFamily="18" charset="0"/>
                  <a:cs typeface="Mangal" panose="02040503050203030202" pitchFamily="18" charset="0"/>
                </a:rPr>
                <a:t>03</a:t>
              </a:r>
              <a:endParaRPr lang="zh-CN" altLang="en-US" sz="2200" b="1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endParaRPr>
            </a:p>
          </p:txBody>
        </p:sp>
      </p:grpSp>
      <p:sp>
        <p:nvSpPr>
          <p:cNvPr id="21" name="TextBox 30"/>
          <p:cNvSpPr txBox="1"/>
          <p:nvPr/>
        </p:nvSpPr>
        <p:spPr>
          <a:xfrm>
            <a:off x="1043608" y="256997"/>
            <a:ext cx="66287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 smtClean="0">
                <a:solidFill>
                  <a:srgbClr val="00429E"/>
                </a:solidFill>
                <a:latin typeface="华文黑体"/>
                <a:ea typeface="华文黑体"/>
                <a:cs typeface="华文黑体"/>
              </a:rPr>
              <a:t>Result</a:t>
            </a:r>
            <a:endParaRPr lang="en-US" altLang="zh-CN" sz="3000" dirty="0" smtClean="0">
              <a:solidFill>
                <a:srgbClr val="00429E"/>
              </a:solidFill>
              <a:latin typeface="华文黑体"/>
              <a:ea typeface="华文黑体"/>
              <a:cs typeface="华文黑体"/>
            </a:endParaRPr>
          </a:p>
          <a:p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华文黑体"/>
                <a:ea typeface="华文黑体"/>
                <a:cs typeface="华文黑体"/>
              </a:rPr>
              <a:t>yes, it work perfectly 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华文黑体"/>
              <a:ea typeface="华文黑体"/>
              <a:cs typeface="华文黑体"/>
            </a:endParaRPr>
          </a:p>
        </p:txBody>
      </p:sp>
      <p:sp>
        <p:nvSpPr>
          <p:cNvPr id="19" name="直角三角形 18"/>
          <p:cNvSpPr/>
          <p:nvPr/>
        </p:nvSpPr>
        <p:spPr>
          <a:xfrm rot="5400000" flipH="1">
            <a:off x="-109332" y="4820479"/>
            <a:ext cx="2146852" cy="1928189"/>
          </a:xfrm>
          <a:prstGeom prst="rtTriangle">
            <a:avLst/>
          </a:prstGeom>
          <a:solidFill>
            <a:srgbClr val="FBCA48"/>
          </a:solidFill>
          <a:ln>
            <a:solidFill>
              <a:srgbClr val="FBCA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直角三角形 19"/>
          <p:cNvSpPr/>
          <p:nvPr/>
        </p:nvSpPr>
        <p:spPr>
          <a:xfrm rot="5400000" flipH="1">
            <a:off x="-284643" y="5015668"/>
            <a:ext cx="2126974" cy="1557689"/>
          </a:xfrm>
          <a:prstGeom prst="rtTriangle">
            <a:avLst/>
          </a:prstGeom>
          <a:solidFill>
            <a:srgbClr val="00429E"/>
          </a:solidFill>
          <a:ln>
            <a:solidFill>
              <a:srgbClr val="2D76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36685" y="1520521"/>
            <a:ext cx="9870647" cy="4862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24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400" dirty="0" smtClean="0"/>
              <a:t>More efficiency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 </a:t>
            </a:r>
            <a:r>
              <a:rPr lang="en-US" sz="2400" dirty="0" smtClean="0"/>
              <a:t>     </a:t>
            </a:r>
            <a:r>
              <a:rPr lang="en-US" sz="2000" dirty="0" smtClean="0"/>
              <a:t>Dynamic  </a:t>
            </a:r>
            <a:r>
              <a:rPr lang="en-US" sz="2000" dirty="0" err="1" smtClean="0"/>
              <a:t>loading&amp;running</a:t>
            </a:r>
            <a:r>
              <a:rPr lang="en-US" sz="2000" dirty="0" smtClean="0"/>
              <a:t>, </a:t>
            </a:r>
            <a:r>
              <a:rPr lang="en-US" sz="2000" dirty="0"/>
              <a:t>but more efficiency  then web </a:t>
            </a:r>
            <a:r>
              <a:rPr lang="en-US" sz="2000" dirty="0" smtClean="0"/>
              <a:t>app including H5+phonegap</a:t>
            </a:r>
            <a:endParaRPr lang="en-US" altLang="zh-CN" sz="20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arenR" startAt="2"/>
            </a:pPr>
            <a:r>
              <a:rPr lang="en-US" altLang="zh-CN" sz="2400" dirty="0" smtClean="0"/>
              <a:t>easy development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 smtClean="0"/>
              <a:t>New </a:t>
            </a:r>
            <a:r>
              <a:rPr lang="en-US" altLang="zh-CN" sz="2000" dirty="0" smtClean="0"/>
              <a:t>graduates , 2weeks ,  </a:t>
            </a:r>
            <a:r>
              <a:rPr lang="en-US" altLang="zh-CN" sz="2000" dirty="0" smtClean="0"/>
              <a:t>once coding / running both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IOS&amp;android</a:t>
            </a:r>
            <a:r>
              <a:rPr lang="en-US" altLang="zh-CN" sz="2000" dirty="0" smtClean="0"/>
              <a:t>  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 startAt="2"/>
            </a:pPr>
            <a:r>
              <a:rPr lang="en-US" altLang="zh-CN" sz="2400" dirty="0" smtClean="0"/>
              <a:t>Less cost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 smtClean="0"/>
              <a:t>Mobile </a:t>
            </a:r>
            <a:r>
              <a:rPr lang="en-US" altLang="zh-CN" sz="2000" dirty="0" smtClean="0"/>
              <a:t>app development cost /down </a:t>
            </a:r>
            <a:r>
              <a:rPr lang="en-US" altLang="zh-CN" sz="2000" dirty="0" smtClean="0"/>
              <a:t>40%  ( 20+ </a:t>
            </a:r>
            <a:r>
              <a:rPr lang="en-US" altLang="zh-CN" sz="2000" dirty="0" smtClean="0"/>
              <a:t>enterprise </a:t>
            </a:r>
            <a:r>
              <a:rPr lang="en-US" altLang="zh-CN" sz="2000" dirty="0" smtClean="0"/>
              <a:t>projects)</a:t>
            </a:r>
            <a:endParaRPr lang="en-US" altLang="zh-CN" sz="20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arenR" startAt="2"/>
            </a:pPr>
            <a:r>
              <a:rPr lang="en-US" altLang="zh-CN" sz="2400" dirty="0" smtClean="0"/>
              <a:t>Flexible</a:t>
            </a:r>
          </a:p>
          <a:p>
            <a:pPr>
              <a:lnSpc>
                <a:spcPct val="150000"/>
              </a:lnSpc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    </a:t>
            </a:r>
            <a:r>
              <a:rPr lang="en-US" altLang="zh-CN" sz="2000" dirty="0" smtClean="0"/>
              <a:t>Complicated business logic verified  (app for insurance company/government</a:t>
            </a:r>
            <a:r>
              <a:rPr lang="is-IS" altLang="zh-CN" sz="2000" dirty="0" smtClean="0"/>
              <a:t>)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1838134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40"/>
          <p:cNvGrpSpPr/>
          <p:nvPr/>
        </p:nvGrpSpPr>
        <p:grpSpPr>
          <a:xfrm rot="5400000">
            <a:off x="306348" y="262628"/>
            <a:ext cx="679206" cy="644202"/>
            <a:chOff x="1318352" y="1779662"/>
            <a:chExt cx="1386628" cy="1315166"/>
          </a:xfrm>
        </p:grpSpPr>
        <p:sp>
          <p:nvSpPr>
            <p:cNvPr id="4" name="等腰三角形 22"/>
            <p:cNvSpPr/>
            <p:nvPr/>
          </p:nvSpPr>
          <p:spPr>
            <a:xfrm rot="10800000" flipV="1">
              <a:off x="2009421" y="2433893"/>
              <a:ext cx="695559" cy="658121"/>
            </a:xfrm>
            <a:prstGeom prst="triangle">
              <a:avLst/>
            </a:prstGeom>
            <a:solidFill>
              <a:srgbClr val="00429E"/>
            </a:solidFill>
            <a:ln>
              <a:solidFill>
                <a:srgbClr val="0042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等腰三角形 24"/>
            <p:cNvSpPr/>
            <p:nvPr/>
          </p:nvSpPr>
          <p:spPr>
            <a:xfrm rot="10800000" flipV="1">
              <a:off x="1662042" y="1779662"/>
              <a:ext cx="695559" cy="658121"/>
            </a:xfrm>
            <a:prstGeom prst="triangle">
              <a:avLst/>
            </a:prstGeom>
            <a:solidFill>
              <a:srgbClr val="00429E"/>
            </a:solidFill>
            <a:ln>
              <a:solidFill>
                <a:srgbClr val="0042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26"/>
            <p:cNvSpPr/>
            <p:nvPr/>
          </p:nvSpPr>
          <p:spPr>
            <a:xfrm flipV="1">
              <a:off x="1667629" y="2436707"/>
              <a:ext cx="695559" cy="658121"/>
            </a:xfrm>
            <a:prstGeom prst="triangle">
              <a:avLst/>
            </a:prstGeom>
            <a:solidFill>
              <a:srgbClr val="FBCA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等腰三角形 27"/>
            <p:cNvSpPr/>
            <p:nvPr/>
          </p:nvSpPr>
          <p:spPr>
            <a:xfrm rot="10800000" flipV="1">
              <a:off x="1318352" y="2436593"/>
              <a:ext cx="695559" cy="658121"/>
            </a:xfrm>
            <a:prstGeom prst="triangle">
              <a:avLst/>
            </a:prstGeom>
            <a:pattFill prst="wdDn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6"/>
          <p:cNvGrpSpPr/>
          <p:nvPr/>
        </p:nvGrpSpPr>
        <p:grpSpPr>
          <a:xfrm>
            <a:off x="10687574" y="0"/>
            <a:ext cx="719758" cy="926055"/>
            <a:chOff x="8100392" y="0"/>
            <a:chExt cx="719758" cy="926055"/>
          </a:xfrm>
        </p:grpSpPr>
        <p:sp>
          <p:nvSpPr>
            <p:cNvPr id="14" name="矩形 13"/>
            <p:cNvSpPr/>
            <p:nvPr/>
          </p:nvSpPr>
          <p:spPr>
            <a:xfrm>
              <a:off x="8100392" y="782039"/>
              <a:ext cx="719758" cy="144016"/>
            </a:xfrm>
            <a:prstGeom prst="rect">
              <a:avLst/>
            </a:prstGeom>
            <a:solidFill>
              <a:srgbClr val="FBCA48"/>
            </a:solidFill>
            <a:ln>
              <a:solidFill>
                <a:srgbClr val="FBCA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TextBox 10"/>
            <p:cNvSpPr txBox="1"/>
            <p:nvPr/>
          </p:nvSpPr>
          <p:spPr>
            <a:xfrm>
              <a:off x="8100392" y="400765"/>
              <a:ext cx="719758" cy="430887"/>
            </a:xfrm>
            <a:prstGeom prst="rect">
              <a:avLst/>
            </a:prstGeom>
            <a:solidFill>
              <a:srgbClr val="00429E"/>
            </a:solidFill>
            <a:ln>
              <a:solidFill>
                <a:srgbClr val="00429E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dirty="0" smtClean="0">
                  <a:solidFill>
                    <a:schemeClr val="bg1"/>
                  </a:solidFill>
                  <a:latin typeface="Mangal" panose="02040503050203030202" pitchFamily="18" charset="0"/>
                  <a:cs typeface="Mangal" panose="02040503050203030202" pitchFamily="18" charset="0"/>
                </a:rPr>
                <a:t>part</a:t>
              </a:r>
              <a:endParaRPr lang="zh-CN" altLang="en-US" sz="220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endParaRPr>
            </a:p>
          </p:txBody>
        </p:sp>
        <p:sp>
          <p:nvSpPr>
            <p:cNvPr id="16" name="TextBox 9"/>
            <p:cNvSpPr txBox="1"/>
            <p:nvPr/>
          </p:nvSpPr>
          <p:spPr>
            <a:xfrm>
              <a:off x="8100392" y="0"/>
              <a:ext cx="719758" cy="430887"/>
            </a:xfrm>
            <a:prstGeom prst="rect">
              <a:avLst/>
            </a:prstGeom>
            <a:solidFill>
              <a:srgbClr val="00429E"/>
            </a:solidFill>
            <a:ln>
              <a:solidFill>
                <a:srgbClr val="00429E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b="1" dirty="0" smtClean="0">
                  <a:solidFill>
                    <a:schemeClr val="bg1"/>
                  </a:solidFill>
                  <a:latin typeface="Mangal" panose="02040503050203030202" pitchFamily="18" charset="0"/>
                  <a:cs typeface="Mangal" panose="02040503050203030202" pitchFamily="18" charset="0"/>
                </a:rPr>
                <a:t>03</a:t>
              </a:r>
              <a:endParaRPr lang="zh-CN" altLang="en-US" sz="2200" b="1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endParaRPr>
            </a:p>
          </p:txBody>
        </p:sp>
      </p:grpSp>
      <p:sp>
        <p:nvSpPr>
          <p:cNvPr id="21" name="TextBox 30"/>
          <p:cNvSpPr txBox="1"/>
          <p:nvPr/>
        </p:nvSpPr>
        <p:spPr>
          <a:xfrm>
            <a:off x="1043608" y="256997"/>
            <a:ext cx="66287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 smtClean="0">
                <a:solidFill>
                  <a:srgbClr val="00429E"/>
                </a:solidFill>
                <a:latin typeface="华文黑体"/>
                <a:ea typeface="华文黑体"/>
                <a:cs typeface="华文黑体"/>
              </a:rPr>
              <a:t>demo show</a:t>
            </a:r>
          </a:p>
          <a:p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华文黑体"/>
                <a:ea typeface="华文黑体"/>
                <a:cs typeface="华文黑体"/>
              </a:rPr>
              <a:t>mobile app for </a:t>
            </a:r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华文黑体"/>
                <a:ea typeface="华文黑体"/>
                <a:cs typeface="华文黑体"/>
              </a:rPr>
              <a:t>enterprise workflow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华文黑体"/>
              <a:ea typeface="华文黑体"/>
              <a:cs typeface="华文黑体"/>
            </a:endParaRPr>
          </a:p>
        </p:txBody>
      </p:sp>
      <p:sp>
        <p:nvSpPr>
          <p:cNvPr id="19" name="直角三角形 18"/>
          <p:cNvSpPr/>
          <p:nvPr/>
        </p:nvSpPr>
        <p:spPr>
          <a:xfrm rot="5400000" flipH="1">
            <a:off x="-109332" y="4820479"/>
            <a:ext cx="2146852" cy="1928189"/>
          </a:xfrm>
          <a:prstGeom prst="rtTriangle">
            <a:avLst/>
          </a:prstGeom>
          <a:solidFill>
            <a:srgbClr val="FBCA48"/>
          </a:solidFill>
          <a:ln>
            <a:solidFill>
              <a:srgbClr val="FBCA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直角三角形 19"/>
          <p:cNvSpPr/>
          <p:nvPr/>
        </p:nvSpPr>
        <p:spPr>
          <a:xfrm rot="5400000" flipH="1">
            <a:off x="-284643" y="5015668"/>
            <a:ext cx="2126974" cy="1557689"/>
          </a:xfrm>
          <a:prstGeom prst="rtTriangle">
            <a:avLst/>
          </a:prstGeom>
          <a:solidFill>
            <a:srgbClr val="00429E"/>
          </a:solidFill>
          <a:ln>
            <a:solidFill>
              <a:srgbClr val="2D76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7" descr="1MBOX首页-01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332" y="1827683"/>
            <a:ext cx="3015735" cy="4763982"/>
          </a:xfrm>
          <a:prstGeom prst="rect">
            <a:avLst/>
          </a:prstGeom>
        </p:spPr>
      </p:pic>
      <p:pic>
        <p:nvPicPr>
          <p:cNvPr id="18" name="图片 20" descr="10首页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287" y="1827683"/>
            <a:ext cx="3302178" cy="49532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 descr="单页面试算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018" y="1827683"/>
            <a:ext cx="3206789" cy="48101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9216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40"/>
          <p:cNvGrpSpPr/>
          <p:nvPr/>
        </p:nvGrpSpPr>
        <p:grpSpPr>
          <a:xfrm rot="5400000">
            <a:off x="306348" y="262628"/>
            <a:ext cx="679206" cy="644202"/>
            <a:chOff x="1318352" y="1779662"/>
            <a:chExt cx="1386628" cy="1315166"/>
          </a:xfrm>
        </p:grpSpPr>
        <p:sp>
          <p:nvSpPr>
            <p:cNvPr id="4" name="等腰三角形 22"/>
            <p:cNvSpPr/>
            <p:nvPr/>
          </p:nvSpPr>
          <p:spPr>
            <a:xfrm rot="10800000" flipV="1">
              <a:off x="2009421" y="2433893"/>
              <a:ext cx="695559" cy="658121"/>
            </a:xfrm>
            <a:prstGeom prst="triangle">
              <a:avLst/>
            </a:prstGeom>
            <a:solidFill>
              <a:srgbClr val="00429E"/>
            </a:solidFill>
            <a:ln>
              <a:solidFill>
                <a:srgbClr val="0042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等腰三角形 24"/>
            <p:cNvSpPr/>
            <p:nvPr/>
          </p:nvSpPr>
          <p:spPr>
            <a:xfrm rot="10800000" flipV="1">
              <a:off x="1662042" y="1779662"/>
              <a:ext cx="695559" cy="658121"/>
            </a:xfrm>
            <a:prstGeom prst="triangle">
              <a:avLst/>
            </a:prstGeom>
            <a:solidFill>
              <a:srgbClr val="00429E"/>
            </a:solidFill>
            <a:ln>
              <a:solidFill>
                <a:srgbClr val="0042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26"/>
            <p:cNvSpPr/>
            <p:nvPr/>
          </p:nvSpPr>
          <p:spPr>
            <a:xfrm flipV="1">
              <a:off x="1667629" y="2436707"/>
              <a:ext cx="695559" cy="658121"/>
            </a:xfrm>
            <a:prstGeom prst="triangle">
              <a:avLst/>
            </a:prstGeom>
            <a:solidFill>
              <a:srgbClr val="FBCA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等腰三角形 27"/>
            <p:cNvSpPr/>
            <p:nvPr/>
          </p:nvSpPr>
          <p:spPr>
            <a:xfrm rot="10800000" flipV="1">
              <a:off x="1318352" y="2436593"/>
              <a:ext cx="695559" cy="658121"/>
            </a:xfrm>
            <a:prstGeom prst="triangle">
              <a:avLst/>
            </a:prstGeom>
            <a:pattFill prst="wdDn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6"/>
          <p:cNvGrpSpPr/>
          <p:nvPr/>
        </p:nvGrpSpPr>
        <p:grpSpPr>
          <a:xfrm>
            <a:off x="10687574" y="0"/>
            <a:ext cx="719758" cy="926055"/>
            <a:chOff x="8100392" y="0"/>
            <a:chExt cx="719758" cy="926055"/>
          </a:xfrm>
        </p:grpSpPr>
        <p:sp>
          <p:nvSpPr>
            <p:cNvPr id="14" name="矩形 13"/>
            <p:cNvSpPr/>
            <p:nvPr/>
          </p:nvSpPr>
          <p:spPr>
            <a:xfrm>
              <a:off x="8100392" y="782039"/>
              <a:ext cx="719758" cy="144016"/>
            </a:xfrm>
            <a:prstGeom prst="rect">
              <a:avLst/>
            </a:prstGeom>
            <a:solidFill>
              <a:srgbClr val="FBCA48"/>
            </a:solidFill>
            <a:ln>
              <a:solidFill>
                <a:srgbClr val="FBCA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TextBox 10"/>
            <p:cNvSpPr txBox="1"/>
            <p:nvPr/>
          </p:nvSpPr>
          <p:spPr>
            <a:xfrm>
              <a:off x="8100392" y="400765"/>
              <a:ext cx="719758" cy="430887"/>
            </a:xfrm>
            <a:prstGeom prst="rect">
              <a:avLst/>
            </a:prstGeom>
            <a:solidFill>
              <a:srgbClr val="00429E"/>
            </a:solidFill>
            <a:ln>
              <a:solidFill>
                <a:srgbClr val="00429E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dirty="0" smtClean="0">
                  <a:solidFill>
                    <a:schemeClr val="bg1"/>
                  </a:solidFill>
                  <a:latin typeface="Mangal" panose="02040503050203030202" pitchFamily="18" charset="0"/>
                  <a:cs typeface="Mangal" panose="02040503050203030202" pitchFamily="18" charset="0"/>
                </a:rPr>
                <a:t>part</a:t>
              </a:r>
              <a:endParaRPr lang="zh-CN" altLang="en-US" sz="220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endParaRPr>
            </a:p>
          </p:txBody>
        </p:sp>
        <p:sp>
          <p:nvSpPr>
            <p:cNvPr id="16" name="TextBox 9"/>
            <p:cNvSpPr txBox="1"/>
            <p:nvPr/>
          </p:nvSpPr>
          <p:spPr>
            <a:xfrm>
              <a:off x="8100392" y="0"/>
              <a:ext cx="719758" cy="430887"/>
            </a:xfrm>
            <a:prstGeom prst="rect">
              <a:avLst/>
            </a:prstGeom>
            <a:solidFill>
              <a:srgbClr val="00429E"/>
            </a:solidFill>
            <a:ln>
              <a:solidFill>
                <a:srgbClr val="00429E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b="1" dirty="0" smtClean="0">
                  <a:solidFill>
                    <a:schemeClr val="bg1"/>
                  </a:solidFill>
                  <a:latin typeface="Mangal" panose="02040503050203030202" pitchFamily="18" charset="0"/>
                  <a:cs typeface="Mangal" panose="02040503050203030202" pitchFamily="18" charset="0"/>
                </a:rPr>
                <a:t>03</a:t>
              </a:r>
              <a:endParaRPr lang="zh-CN" altLang="en-US" sz="2200" b="1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endParaRPr>
            </a:p>
          </p:txBody>
        </p:sp>
      </p:grpSp>
      <p:sp>
        <p:nvSpPr>
          <p:cNvPr id="21" name="TextBox 30"/>
          <p:cNvSpPr txBox="1"/>
          <p:nvPr/>
        </p:nvSpPr>
        <p:spPr>
          <a:xfrm>
            <a:off x="1043608" y="256997"/>
            <a:ext cx="66287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 smtClean="0">
                <a:solidFill>
                  <a:srgbClr val="00429E"/>
                </a:solidFill>
                <a:latin typeface="华文黑体"/>
                <a:ea typeface="华文黑体"/>
                <a:cs typeface="华文黑体"/>
              </a:rPr>
              <a:t>demo show</a:t>
            </a:r>
          </a:p>
          <a:p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华文黑体"/>
                <a:ea typeface="华文黑体"/>
                <a:cs typeface="华文黑体"/>
              </a:rPr>
              <a:t>mobile app for personal using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华文黑体"/>
              <a:ea typeface="华文黑体"/>
              <a:cs typeface="华文黑体"/>
            </a:endParaRPr>
          </a:p>
        </p:txBody>
      </p:sp>
      <p:sp>
        <p:nvSpPr>
          <p:cNvPr id="19" name="直角三角形 18"/>
          <p:cNvSpPr/>
          <p:nvPr/>
        </p:nvSpPr>
        <p:spPr>
          <a:xfrm rot="5400000" flipH="1">
            <a:off x="-109332" y="4820479"/>
            <a:ext cx="2146852" cy="1928189"/>
          </a:xfrm>
          <a:prstGeom prst="rtTriangle">
            <a:avLst/>
          </a:prstGeom>
          <a:solidFill>
            <a:srgbClr val="FBCA48"/>
          </a:solidFill>
          <a:ln>
            <a:solidFill>
              <a:srgbClr val="FBCA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直角三角形 19"/>
          <p:cNvSpPr/>
          <p:nvPr/>
        </p:nvSpPr>
        <p:spPr>
          <a:xfrm rot="5400000" flipH="1">
            <a:off x="-284643" y="5015668"/>
            <a:ext cx="2126974" cy="1557689"/>
          </a:xfrm>
          <a:prstGeom prst="rtTriangle">
            <a:avLst/>
          </a:prstGeom>
          <a:solidFill>
            <a:srgbClr val="00429E"/>
          </a:solidFill>
          <a:ln>
            <a:solidFill>
              <a:srgbClr val="2D76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199" y="1354666"/>
            <a:ext cx="2929625" cy="52154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734" y="1354666"/>
            <a:ext cx="2918430" cy="519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87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40"/>
          <p:cNvGrpSpPr/>
          <p:nvPr/>
        </p:nvGrpSpPr>
        <p:grpSpPr>
          <a:xfrm rot="5400000">
            <a:off x="306348" y="262628"/>
            <a:ext cx="679206" cy="644202"/>
            <a:chOff x="1318352" y="1779662"/>
            <a:chExt cx="1386628" cy="1315166"/>
          </a:xfrm>
        </p:grpSpPr>
        <p:sp>
          <p:nvSpPr>
            <p:cNvPr id="4" name="等腰三角形 22"/>
            <p:cNvSpPr/>
            <p:nvPr/>
          </p:nvSpPr>
          <p:spPr>
            <a:xfrm rot="10800000" flipV="1">
              <a:off x="2009421" y="2433893"/>
              <a:ext cx="695559" cy="658121"/>
            </a:xfrm>
            <a:prstGeom prst="triangle">
              <a:avLst/>
            </a:prstGeom>
            <a:solidFill>
              <a:srgbClr val="00429E"/>
            </a:solidFill>
            <a:ln>
              <a:solidFill>
                <a:srgbClr val="0042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等腰三角形 24"/>
            <p:cNvSpPr/>
            <p:nvPr/>
          </p:nvSpPr>
          <p:spPr>
            <a:xfrm rot="10800000" flipV="1">
              <a:off x="1662042" y="1779662"/>
              <a:ext cx="695559" cy="658121"/>
            </a:xfrm>
            <a:prstGeom prst="triangle">
              <a:avLst/>
            </a:prstGeom>
            <a:solidFill>
              <a:srgbClr val="00429E"/>
            </a:solidFill>
            <a:ln>
              <a:solidFill>
                <a:srgbClr val="0042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26"/>
            <p:cNvSpPr/>
            <p:nvPr/>
          </p:nvSpPr>
          <p:spPr>
            <a:xfrm flipV="1">
              <a:off x="1667629" y="2436707"/>
              <a:ext cx="695559" cy="658121"/>
            </a:xfrm>
            <a:prstGeom prst="triangle">
              <a:avLst/>
            </a:prstGeom>
            <a:solidFill>
              <a:srgbClr val="FBCA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等腰三角形 27"/>
            <p:cNvSpPr/>
            <p:nvPr/>
          </p:nvSpPr>
          <p:spPr>
            <a:xfrm rot="10800000" flipV="1">
              <a:off x="1318352" y="2436593"/>
              <a:ext cx="695559" cy="658121"/>
            </a:xfrm>
            <a:prstGeom prst="triangle">
              <a:avLst/>
            </a:prstGeom>
            <a:pattFill prst="wdDn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6"/>
          <p:cNvGrpSpPr/>
          <p:nvPr/>
        </p:nvGrpSpPr>
        <p:grpSpPr>
          <a:xfrm>
            <a:off x="10687574" y="0"/>
            <a:ext cx="719758" cy="926055"/>
            <a:chOff x="8100392" y="0"/>
            <a:chExt cx="719758" cy="926055"/>
          </a:xfrm>
        </p:grpSpPr>
        <p:sp>
          <p:nvSpPr>
            <p:cNvPr id="14" name="矩形 13"/>
            <p:cNvSpPr/>
            <p:nvPr/>
          </p:nvSpPr>
          <p:spPr>
            <a:xfrm>
              <a:off x="8100392" y="782039"/>
              <a:ext cx="719758" cy="144016"/>
            </a:xfrm>
            <a:prstGeom prst="rect">
              <a:avLst/>
            </a:prstGeom>
            <a:solidFill>
              <a:srgbClr val="FBCA48"/>
            </a:solidFill>
            <a:ln>
              <a:solidFill>
                <a:srgbClr val="FBCA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TextBox 10"/>
            <p:cNvSpPr txBox="1"/>
            <p:nvPr/>
          </p:nvSpPr>
          <p:spPr>
            <a:xfrm>
              <a:off x="8100392" y="400765"/>
              <a:ext cx="719758" cy="430887"/>
            </a:xfrm>
            <a:prstGeom prst="rect">
              <a:avLst/>
            </a:prstGeom>
            <a:solidFill>
              <a:srgbClr val="00429E"/>
            </a:solidFill>
            <a:ln>
              <a:solidFill>
                <a:srgbClr val="00429E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dirty="0" smtClean="0">
                  <a:solidFill>
                    <a:schemeClr val="bg1"/>
                  </a:solidFill>
                  <a:latin typeface="Mangal" panose="02040503050203030202" pitchFamily="18" charset="0"/>
                  <a:cs typeface="Mangal" panose="02040503050203030202" pitchFamily="18" charset="0"/>
                </a:rPr>
                <a:t>part</a:t>
              </a:r>
              <a:endParaRPr lang="zh-CN" altLang="en-US" sz="220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endParaRPr>
            </a:p>
          </p:txBody>
        </p:sp>
        <p:sp>
          <p:nvSpPr>
            <p:cNvPr id="16" name="TextBox 9"/>
            <p:cNvSpPr txBox="1"/>
            <p:nvPr/>
          </p:nvSpPr>
          <p:spPr>
            <a:xfrm>
              <a:off x="8100392" y="0"/>
              <a:ext cx="719758" cy="430887"/>
            </a:xfrm>
            <a:prstGeom prst="rect">
              <a:avLst/>
            </a:prstGeom>
            <a:solidFill>
              <a:srgbClr val="00429E"/>
            </a:solidFill>
            <a:ln>
              <a:solidFill>
                <a:srgbClr val="00429E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b="1" dirty="0" smtClean="0">
                  <a:solidFill>
                    <a:schemeClr val="bg1"/>
                  </a:solidFill>
                  <a:latin typeface="Mangal" panose="02040503050203030202" pitchFamily="18" charset="0"/>
                  <a:cs typeface="Mangal" panose="02040503050203030202" pitchFamily="18" charset="0"/>
                </a:rPr>
                <a:t>03</a:t>
              </a:r>
              <a:endParaRPr lang="zh-CN" altLang="en-US" sz="2200" b="1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endParaRPr>
            </a:p>
          </p:txBody>
        </p:sp>
      </p:grpSp>
      <p:sp>
        <p:nvSpPr>
          <p:cNvPr id="21" name="TextBox 30"/>
          <p:cNvSpPr txBox="1"/>
          <p:nvPr/>
        </p:nvSpPr>
        <p:spPr>
          <a:xfrm>
            <a:off x="1043608" y="256997"/>
            <a:ext cx="66287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 smtClean="0">
                <a:solidFill>
                  <a:srgbClr val="00429E"/>
                </a:solidFill>
                <a:latin typeface="华文黑体"/>
                <a:ea typeface="华文黑体"/>
                <a:cs typeface="华文黑体"/>
              </a:rPr>
              <a:t>demo show</a:t>
            </a:r>
          </a:p>
          <a:p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华文黑体"/>
                <a:ea typeface="华文黑体"/>
                <a:cs typeface="华文黑体"/>
              </a:rPr>
              <a:t>IDE and simulator and </a:t>
            </a:r>
            <a:r>
              <a:rPr lang="is-I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华文黑体"/>
                <a:ea typeface="华文黑体"/>
                <a:cs typeface="华文黑体"/>
              </a:rPr>
              <a:t>…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华文黑体"/>
              <a:ea typeface="华文黑体"/>
              <a:cs typeface="华文黑体"/>
            </a:endParaRPr>
          </a:p>
        </p:txBody>
      </p:sp>
      <p:sp>
        <p:nvSpPr>
          <p:cNvPr id="19" name="直角三角形 18"/>
          <p:cNvSpPr/>
          <p:nvPr/>
        </p:nvSpPr>
        <p:spPr>
          <a:xfrm rot="5400000" flipH="1">
            <a:off x="-109332" y="4820479"/>
            <a:ext cx="2146852" cy="1928189"/>
          </a:xfrm>
          <a:prstGeom prst="rtTriangle">
            <a:avLst/>
          </a:prstGeom>
          <a:solidFill>
            <a:srgbClr val="FBCA48"/>
          </a:solidFill>
          <a:ln>
            <a:solidFill>
              <a:srgbClr val="FBCA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直角三角形 19"/>
          <p:cNvSpPr/>
          <p:nvPr/>
        </p:nvSpPr>
        <p:spPr>
          <a:xfrm rot="5400000" flipH="1">
            <a:off x="-284643" y="5015668"/>
            <a:ext cx="2126974" cy="1557689"/>
          </a:xfrm>
          <a:prstGeom prst="rtTriangle">
            <a:avLst/>
          </a:prstGeom>
          <a:solidFill>
            <a:srgbClr val="00429E"/>
          </a:solidFill>
          <a:ln>
            <a:solidFill>
              <a:srgbClr val="2D76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1866" y="3589867"/>
            <a:ext cx="2633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Switch </a:t>
            </a:r>
            <a:r>
              <a:rPr lang="en-US" sz="2400" dirty="0" smtClean="0"/>
              <a:t>to NOYA </a:t>
            </a:r>
            <a:r>
              <a:rPr lang="en-US" sz="2400" dirty="0" smtClean="0"/>
              <a:t>IDE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28075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40"/>
          <p:cNvGrpSpPr/>
          <p:nvPr/>
        </p:nvGrpSpPr>
        <p:grpSpPr>
          <a:xfrm rot="5400000">
            <a:off x="306348" y="262628"/>
            <a:ext cx="679206" cy="644202"/>
            <a:chOff x="1318352" y="1779662"/>
            <a:chExt cx="1386628" cy="1315166"/>
          </a:xfrm>
        </p:grpSpPr>
        <p:sp>
          <p:nvSpPr>
            <p:cNvPr id="4" name="等腰三角形 22"/>
            <p:cNvSpPr/>
            <p:nvPr/>
          </p:nvSpPr>
          <p:spPr>
            <a:xfrm rot="10800000" flipV="1">
              <a:off x="2009421" y="2433893"/>
              <a:ext cx="695559" cy="658121"/>
            </a:xfrm>
            <a:prstGeom prst="triangle">
              <a:avLst/>
            </a:prstGeom>
            <a:solidFill>
              <a:srgbClr val="00429E"/>
            </a:solidFill>
            <a:ln>
              <a:solidFill>
                <a:srgbClr val="0042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等腰三角形 24"/>
            <p:cNvSpPr/>
            <p:nvPr/>
          </p:nvSpPr>
          <p:spPr>
            <a:xfrm rot="10800000" flipV="1">
              <a:off x="1662042" y="1779662"/>
              <a:ext cx="695559" cy="658121"/>
            </a:xfrm>
            <a:prstGeom prst="triangle">
              <a:avLst/>
            </a:prstGeom>
            <a:solidFill>
              <a:srgbClr val="00429E"/>
            </a:solidFill>
            <a:ln>
              <a:solidFill>
                <a:srgbClr val="0042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26"/>
            <p:cNvSpPr/>
            <p:nvPr/>
          </p:nvSpPr>
          <p:spPr>
            <a:xfrm flipV="1">
              <a:off x="1667629" y="2436707"/>
              <a:ext cx="695559" cy="658121"/>
            </a:xfrm>
            <a:prstGeom prst="triangle">
              <a:avLst/>
            </a:prstGeom>
            <a:solidFill>
              <a:srgbClr val="FBCA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等腰三角形 27"/>
            <p:cNvSpPr/>
            <p:nvPr/>
          </p:nvSpPr>
          <p:spPr>
            <a:xfrm rot="10800000" flipV="1">
              <a:off x="1318352" y="2436593"/>
              <a:ext cx="695559" cy="658121"/>
            </a:xfrm>
            <a:prstGeom prst="triangle">
              <a:avLst/>
            </a:prstGeom>
            <a:pattFill prst="wdDn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6"/>
          <p:cNvGrpSpPr/>
          <p:nvPr/>
        </p:nvGrpSpPr>
        <p:grpSpPr>
          <a:xfrm>
            <a:off x="10687574" y="0"/>
            <a:ext cx="719758" cy="926055"/>
            <a:chOff x="8100392" y="0"/>
            <a:chExt cx="719758" cy="926055"/>
          </a:xfrm>
        </p:grpSpPr>
        <p:sp>
          <p:nvSpPr>
            <p:cNvPr id="14" name="矩形 13"/>
            <p:cNvSpPr/>
            <p:nvPr/>
          </p:nvSpPr>
          <p:spPr>
            <a:xfrm>
              <a:off x="8100392" y="782039"/>
              <a:ext cx="719758" cy="144016"/>
            </a:xfrm>
            <a:prstGeom prst="rect">
              <a:avLst/>
            </a:prstGeom>
            <a:solidFill>
              <a:srgbClr val="FBCA48"/>
            </a:solidFill>
            <a:ln>
              <a:solidFill>
                <a:srgbClr val="FBCA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TextBox 10"/>
            <p:cNvSpPr txBox="1"/>
            <p:nvPr/>
          </p:nvSpPr>
          <p:spPr>
            <a:xfrm>
              <a:off x="8100392" y="400765"/>
              <a:ext cx="719758" cy="430887"/>
            </a:xfrm>
            <a:prstGeom prst="rect">
              <a:avLst/>
            </a:prstGeom>
            <a:solidFill>
              <a:srgbClr val="00429E"/>
            </a:solidFill>
            <a:ln>
              <a:solidFill>
                <a:srgbClr val="00429E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dirty="0" smtClean="0">
                  <a:solidFill>
                    <a:schemeClr val="bg1"/>
                  </a:solidFill>
                  <a:latin typeface="Mangal" panose="02040503050203030202" pitchFamily="18" charset="0"/>
                  <a:cs typeface="Mangal" panose="02040503050203030202" pitchFamily="18" charset="0"/>
                </a:rPr>
                <a:t>part</a:t>
              </a:r>
              <a:endParaRPr lang="zh-CN" altLang="en-US" sz="220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endParaRPr>
            </a:p>
          </p:txBody>
        </p:sp>
        <p:sp>
          <p:nvSpPr>
            <p:cNvPr id="16" name="TextBox 9"/>
            <p:cNvSpPr txBox="1"/>
            <p:nvPr/>
          </p:nvSpPr>
          <p:spPr>
            <a:xfrm>
              <a:off x="8100392" y="0"/>
              <a:ext cx="719758" cy="430887"/>
            </a:xfrm>
            <a:prstGeom prst="rect">
              <a:avLst/>
            </a:prstGeom>
            <a:solidFill>
              <a:srgbClr val="00429E"/>
            </a:solidFill>
            <a:ln>
              <a:solidFill>
                <a:srgbClr val="00429E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b="1" dirty="0" smtClean="0">
                  <a:solidFill>
                    <a:schemeClr val="bg1"/>
                  </a:solidFill>
                  <a:latin typeface="Mangal" panose="02040503050203030202" pitchFamily="18" charset="0"/>
                  <a:cs typeface="Mangal" panose="02040503050203030202" pitchFamily="18" charset="0"/>
                </a:rPr>
                <a:t>04</a:t>
              </a:r>
              <a:endParaRPr lang="zh-CN" altLang="en-US" sz="2200" b="1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endParaRPr>
            </a:p>
          </p:txBody>
        </p:sp>
      </p:grpSp>
      <p:sp>
        <p:nvSpPr>
          <p:cNvPr id="21" name="TextBox 30"/>
          <p:cNvSpPr txBox="1"/>
          <p:nvPr/>
        </p:nvSpPr>
        <p:spPr>
          <a:xfrm>
            <a:off x="1043607" y="256997"/>
            <a:ext cx="70408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 smtClean="0">
                <a:solidFill>
                  <a:srgbClr val="00429E"/>
                </a:solidFill>
                <a:latin typeface="华文黑体"/>
                <a:ea typeface="华文黑体"/>
                <a:cs typeface="华文黑体"/>
              </a:rPr>
              <a:t>Summary of NOYA</a:t>
            </a:r>
            <a:endParaRPr lang="zh-CN" altLang="en-US" sz="3000" dirty="0">
              <a:solidFill>
                <a:srgbClr val="00429E"/>
              </a:solidFill>
              <a:latin typeface="华文黑体"/>
              <a:ea typeface="华文黑体"/>
              <a:cs typeface="华文黑体"/>
            </a:endParaRPr>
          </a:p>
        </p:txBody>
      </p:sp>
      <p:sp>
        <p:nvSpPr>
          <p:cNvPr id="151" name="直角三角形 150"/>
          <p:cNvSpPr/>
          <p:nvPr/>
        </p:nvSpPr>
        <p:spPr>
          <a:xfrm flipH="1">
            <a:off x="10230678" y="4818156"/>
            <a:ext cx="1938196" cy="2039844"/>
          </a:xfrm>
          <a:prstGeom prst="rtTriangle">
            <a:avLst/>
          </a:prstGeom>
          <a:solidFill>
            <a:srgbClr val="FBCA48"/>
          </a:solidFill>
          <a:ln>
            <a:solidFill>
              <a:srgbClr val="FBCA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2" name="直角三角形 151"/>
          <p:cNvSpPr/>
          <p:nvPr/>
        </p:nvSpPr>
        <p:spPr>
          <a:xfrm flipH="1">
            <a:off x="10722446" y="4818156"/>
            <a:ext cx="1446428" cy="2039844"/>
          </a:xfrm>
          <a:prstGeom prst="rtTriangle">
            <a:avLst/>
          </a:prstGeom>
          <a:solidFill>
            <a:srgbClr val="00429E"/>
          </a:solidFill>
          <a:ln>
            <a:solidFill>
              <a:srgbClr val="2D76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043606" y="1615394"/>
            <a:ext cx="10233993" cy="1913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20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altLang="zh-CN" sz="2000" dirty="0" err="1" smtClean="0"/>
              <a:t>Lua</a:t>
            </a:r>
            <a:r>
              <a:rPr lang="en-US" altLang="zh-CN" sz="2000" dirty="0" smtClean="0"/>
              <a:t> </a:t>
            </a:r>
            <a:r>
              <a:rPr lang="en-US" altLang="zh-CN" sz="2000" dirty="0" smtClean="0"/>
              <a:t>is fully used (both UI &amp; business </a:t>
            </a:r>
            <a:r>
              <a:rPr lang="en-US" altLang="zh-CN" sz="2000" dirty="0" smtClean="0"/>
              <a:t>) </a:t>
            </a:r>
            <a:endParaRPr lang="en-US" altLang="zh-CN" sz="20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altLang="zh-CN" sz="2000" dirty="0" smtClean="0"/>
              <a:t>Both enterprise &amp; personal </a:t>
            </a:r>
            <a:r>
              <a:rPr lang="en-US" altLang="zh-CN" sz="2000" dirty="0" smtClean="0"/>
              <a:t>app</a:t>
            </a:r>
            <a:r>
              <a:rPr lang="en-US" altLang="zh-CN" sz="2000" dirty="0" smtClean="0"/>
              <a:t> are ok, more efficiency then HTML5+Phonegap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altLang="zh-CN" sz="2000" dirty="0" smtClean="0"/>
              <a:t>Cost down</a:t>
            </a:r>
            <a:r>
              <a:rPr lang="en-US" altLang="zh-CN" sz="2000" dirty="0" smtClean="0"/>
              <a:t> </a:t>
            </a:r>
            <a:endParaRPr lang="en-US" altLang="zh-CN" sz="2000" dirty="0" smtClean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100021" y="5316722"/>
            <a:ext cx="9245600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428" y="3775787"/>
            <a:ext cx="1574800" cy="1295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9628" y="3775787"/>
            <a:ext cx="1574800" cy="1295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6828" y="3775787"/>
            <a:ext cx="1574800" cy="1295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161" y="3775787"/>
            <a:ext cx="1574800" cy="12954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078" y="5469125"/>
            <a:ext cx="1403350" cy="105598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8200228" y="3930590"/>
            <a:ext cx="21629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Junior engineer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159252" y="5535691"/>
            <a:ext cx="219633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 smtClean="0"/>
              <a:t>Seni</a:t>
            </a:r>
            <a:r>
              <a:rPr lang="en-US" sz="2400" b="1" dirty="0" smtClean="0"/>
              <a:t>or engineer</a:t>
            </a:r>
          </a:p>
          <a:p>
            <a:pPr algn="ctr"/>
            <a:r>
              <a:rPr lang="en-US" altLang="zh-CN" dirty="0" smtClean="0"/>
              <a:t>Native capability</a:t>
            </a:r>
          </a:p>
          <a:p>
            <a:pPr algn="ctr"/>
            <a:r>
              <a:rPr lang="en-US" altLang="zh-CN" dirty="0" smtClean="0"/>
              <a:t>In system language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8200228" y="4331390"/>
            <a:ext cx="1941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/>
              <a:t>UI &amp; business logic</a:t>
            </a:r>
          </a:p>
          <a:p>
            <a:pPr algn="ctr"/>
            <a:r>
              <a:rPr lang="en-US" dirty="0" smtClean="0"/>
              <a:t>In </a:t>
            </a:r>
            <a:r>
              <a:rPr lang="en-US" dirty="0" err="1" smtClean="0"/>
              <a:t>lua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060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6"/>
          <p:cNvSpPr>
            <a:spLocks/>
          </p:cNvSpPr>
          <p:nvPr/>
        </p:nvSpPr>
        <p:spPr bwMode="auto">
          <a:xfrm>
            <a:off x="-44807" y="3599425"/>
            <a:ext cx="12236807" cy="3258575"/>
          </a:xfrm>
          <a:custGeom>
            <a:avLst/>
            <a:gdLst/>
            <a:ahLst/>
            <a:cxnLst>
              <a:cxn ang="0">
                <a:pos x="8" y="1016"/>
              </a:cxn>
              <a:cxn ang="0">
                <a:pos x="202" y="972"/>
              </a:cxn>
              <a:cxn ang="0">
                <a:pos x="310" y="876"/>
              </a:cxn>
              <a:cxn ang="0">
                <a:pos x="454" y="1052"/>
              </a:cxn>
              <a:cxn ang="0">
                <a:pos x="558" y="1106"/>
              </a:cxn>
              <a:cxn ang="0">
                <a:pos x="630" y="1242"/>
              </a:cxn>
              <a:cxn ang="0">
                <a:pos x="606" y="604"/>
              </a:cxn>
              <a:cxn ang="0">
                <a:pos x="650" y="410"/>
              </a:cxn>
              <a:cxn ang="0">
                <a:pos x="682" y="374"/>
              </a:cxn>
              <a:cxn ang="0">
                <a:pos x="742" y="590"/>
              </a:cxn>
              <a:cxn ang="0">
                <a:pos x="716" y="1002"/>
              </a:cxn>
              <a:cxn ang="0">
                <a:pos x="742" y="960"/>
              </a:cxn>
              <a:cxn ang="0">
                <a:pos x="820" y="964"/>
              </a:cxn>
              <a:cxn ang="0">
                <a:pos x="960" y="1084"/>
              </a:cxn>
              <a:cxn ang="0">
                <a:pos x="1076" y="1048"/>
              </a:cxn>
              <a:cxn ang="0">
                <a:pos x="1148" y="772"/>
              </a:cxn>
              <a:cxn ang="0">
                <a:pos x="1218" y="870"/>
              </a:cxn>
              <a:cxn ang="0">
                <a:pos x="1334" y="932"/>
              </a:cxn>
              <a:cxn ang="0">
                <a:pos x="1490" y="970"/>
              </a:cxn>
              <a:cxn ang="0">
                <a:pos x="1534" y="1074"/>
              </a:cxn>
              <a:cxn ang="0">
                <a:pos x="1628" y="856"/>
              </a:cxn>
              <a:cxn ang="0">
                <a:pos x="1738" y="624"/>
              </a:cxn>
              <a:cxn ang="0">
                <a:pos x="1844" y="586"/>
              </a:cxn>
              <a:cxn ang="0">
                <a:pos x="1862" y="1038"/>
              </a:cxn>
              <a:cxn ang="0">
                <a:pos x="2130" y="782"/>
              </a:cxn>
              <a:cxn ang="0">
                <a:pos x="2246" y="960"/>
              </a:cxn>
              <a:cxn ang="0">
                <a:pos x="2258" y="1042"/>
              </a:cxn>
              <a:cxn ang="0">
                <a:pos x="2356" y="750"/>
              </a:cxn>
              <a:cxn ang="0">
                <a:pos x="2478" y="984"/>
              </a:cxn>
              <a:cxn ang="0">
                <a:pos x="2556" y="1194"/>
              </a:cxn>
              <a:cxn ang="0">
                <a:pos x="2594" y="1022"/>
              </a:cxn>
              <a:cxn ang="0">
                <a:pos x="2638" y="676"/>
              </a:cxn>
              <a:cxn ang="0">
                <a:pos x="2832" y="686"/>
              </a:cxn>
              <a:cxn ang="0">
                <a:pos x="2978" y="1002"/>
              </a:cxn>
              <a:cxn ang="0">
                <a:pos x="3050" y="442"/>
              </a:cxn>
              <a:cxn ang="0">
                <a:pos x="3156" y="618"/>
              </a:cxn>
              <a:cxn ang="0">
                <a:pos x="3298" y="1008"/>
              </a:cxn>
              <a:cxn ang="0">
                <a:pos x="3400" y="1096"/>
              </a:cxn>
              <a:cxn ang="0">
                <a:pos x="3484" y="1214"/>
              </a:cxn>
              <a:cxn ang="0">
                <a:pos x="3586" y="838"/>
              </a:cxn>
              <a:cxn ang="0">
                <a:pos x="3790" y="952"/>
              </a:cxn>
              <a:cxn ang="0">
                <a:pos x="3816" y="842"/>
              </a:cxn>
              <a:cxn ang="0">
                <a:pos x="4060" y="892"/>
              </a:cxn>
              <a:cxn ang="0">
                <a:pos x="4178" y="974"/>
              </a:cxn>
              <a:cxn ang="0">
                <a:pos x="4370" y="744"/>
              </a:cxn>
              <a:cxn ang="0">
                <a:pos x="4402" y="1102"/>
              </a:cxn>
              <a:cxn ang="0">
                <a:pos x="4504" y="1120"/>
              </a:cxn>
              <a:cxn ang="0">
                <a:pos x="4542" y="964"/>
              </a:cxn>
              <a:cxn ang="0">
                <a:pos x="4574" y="600"/>
              </a:cxn>
              <a:cxn ang="0">
                <a:pos x="4766" y="948"/>
              </a:cxn>
              <a:cxn ang="0">
                <a:pos x="4978" y="1010"/>
              </a:cxn>
              <a:cxn ang="0">
                <a:pos x="5046" y="1016"/>
              </a:cxn>
              <a:cxn ang="0">
                <a:pos x="5122" y="1172"/>
              </a:cxn>
              <a:cxn ang="0">
                <a:pos x="5106" y="1158"/>
              </a:cxn>
              <a:cxn ang="0">
                <a:pos x="5146" y="804"/>
              </a:cxn>
              <a:cxn ang="0">
                <a:pos x="5244" y="1056"/>
              </a:cxn>
              <a:cxn ang="0">
                <a:pos x="5350" y="1102"/>
              </a:cxn>
              <a:cxn ang="0">
                <a:pos x="5482" y="1148"/>
              </a:cxn>
              <a:cxn ang="0">
                <a:pos x="5550" y="1006"/>
              </a:cxn>
              <a:cxn ang="0">
                <a:pos x="5700" y="930"/>
              </a:cxn>
              <a:cxn ang="0">
                <a:pos x="30" y="1520"/>
              </a:cxn>
            </a:cxnLst>
            <a:rect l="0" t="0" r="r" b="b"/>
            <a:pathLst>
              <a:path w="5708" h="1520">
                <a:moveTo>
                  <a:pt x="30" y="1520"/>
                </a:moveTo>
                <a:lnTo>
                  <a:pt x="30" y="1520"/>
                </a:lnTo>
                <a:lnTo>
                  <a:pt x="16" y="1518"/>
                </a:lnTo>
                <a:lnTo>
                  <a:pt x="10" y="1516"/>
                </a:lnTo>
                <a:lnTo>
                  <a:pt x="6" y="1514"/>
                </a:lnTo>
                <a:lnTo>
                  <a:pt x="4" y="1508"/>
                </a:lnTo>
                <a:lnTo>
                  <a:pt x="2" y="1502"/>
                </a:lnTo>
                <a:lnTo>
                  <a:pt x="0" y="1488"/>
                </a:lnTo>
                <a:lnTo>
                  <a:pt x="0" y="1488"/>
                </a:lnTo>
                <a:lnTo>
                  <a:pt x="2" y="1298"/>
                </a:lnTo>
                <a:lnTo>
                  <a:pt x="2" y="1110"/>
                </a:lnTo>
                <a:lnTo>
                  <a:pt x="2" y="1110"/>
                </a:lnTo>
                <a:lnTo>
                  <a:pt x="4" y="1092"/>
                </a:lnTo>
                <a:lnTo>
                  <a:pt x="4" y="1072"/>
                </a:lnTo>
                <a:lnTo>
                  <a:pt x="4" y="1034"/>
                </a:lnTo>
                <a:lnTo>
                  <a:pt x="4" y="1034"/>
                </a:lnTo>
                <a:lnTo>
                  <a:pt x="4" y="1020"/>
                </a:lnTo>
                <a:lnTo>
                  <a:pt x="8" y="1016"/>
                </a:lnTo>
                <a:lnTo>
                  <a:pt x="10" y="1014"/>
                </a:lnTo>
                <a:lnTo>
                  <a:pt x="14" y="1012"/>
                </a:lnTo>
                <a:lnTo>
                  <a:pt x="14" y="1012"/>
                </a:lnTo>
                <a:lnTo>
                  <a:pt x="38" y="1008"/>
                </a:lnTo>
                <a:lnTo>
                  <a:pt x="64" y="1004"/>
                </a:lnTo>
                <a:lnTo>
                  <a:pt x="94" y="1004"/>
                </a:lnTo>
                <a:lnTo>
                  <a:pt x="122" y="1006"/>
                </a:lnTo>
                <a:lnTo>
                  <a:pt x="150" y="1008"/>
                </a:lnTo>
                <a:lnTo>
                  <a:pt x="174" y="1012"/>
                </a:lnTo>
                <a:lnTo>
                  <a:pt x="192" y="1018"/>
                </a:lnTo>
                <a:lnTo>
                  <a:pt x="200" y="1020"/>
                </a:lnTo>
                <a:lnTo>
                  <a:pt x="204" y="1024"/>
                </a:lnTo>
                <a:lnTo>
                  <a:pt x="204" y="1024"/>
                </a:lnTo>
                <a:lnTo>
                  <a:pt x="204" y="1016"/>
                </a:lnTo>
                <a:lnTo>
                  <a:pt x="204" y="1006"/>
                </a:lnTo>
                <a:lnTo>
                  <a:pt x="202" y="990"/>
                </a:lnTo>
                <a:lnTo>
                  <a:pt x="202" y="980"/>
                </a:lnTo>
                <a:lnTo>
                  <a:pt x="202" y="972"/>
                </a:lnTo>
                <a:lnTo>
                  <a:pt x="206" y="964"/>
                </a:lnTo>
                <a:lnTo>
                  <a:pt x="214" y="956"/>
                </a:lnTo>
                <a:lnTo>
                  <a:pt x="214" y="956"/>
                </a:lnTo>
                <a:lnTo>
                  <a:pt x="234" y="956"/>
                </a:lnTo>
                <a:lnTo>
                  <a:pt x="254" y="956"/>
                </a:lnTo>
                <a:lnTo>
                  <a:pt x="274" y="956"/>
                </a:lnTo>
                <a:lnTo>
                  <a:pt x="296" y="952"/>
                </a:lnTo>
                <a:lnTo>
                  <a:pt x="296" y="952"/>
                </a:lnTo>
                <a:lnTo>
                  <a:pt x="300" y="946"/>
                </a:lnTo>
                <a:lnTo>
                  <a:pt x="300" y="946"/>
                </a:lnTo>
                <a:lnTo>
                  <a:pt x="302" y="938"/>
                </a:lnTo>
                <a:lnTo>
                  <a:pt x="302" y="930"/>
                </a:lnTo>
                <a:lnTo>
                  <a:pt x="302" y="914"/>
                </a:lnTo>
                <a:lnTo>
                  <a:pt x="304" y="900"/>
                </a:lnTo>
                <a:lnTo>
                  <a:pt x="306" y="892"/>
                </a:lnTo>
                <a:lnTo>
                  <a:pt x="310" y="886"/>
                </a:lnTo>
                <a:lnTo>
                  <a:pt x="310" y="886"/>
                </a:lnTo>
                <a:lnTo>
                  <a:pt x="310" y="876"/>
                </a:lnTo>
                <a:lnTo>
                  <a:pt x="310" y="876"/>
                </a:lnTo>
                <a:lnTo>
                  <a:pt x="328" y="874"/>
                </a:lnTo>
                <a:lnTo>
                  <a:pt x="344" y="872"/>
                </a:lnTo>
                <a:lnTo>
                  <a:pt x="376" y="864"/>
                </a:lnTo>
                <a:lnTo>
                  <a:pt x="392" y="862"/>
                </a:lnTo>
                <a:lnTo>
                  <a:pt x="408" y="860"/>
                </a:lnTo>
                <a:lnTo>
                  <a:pt x="424" y="862"/>
                </a:lnTo>
                <a:lnTo>
                  <a:pt x="440" y="864"/>
                </a:lnTo>
                <a:lnTo>
                  <a:pt x="440" y="864"/>
                </a:lnTo>
                <a:lnTo>
                  <a:pt x="446" y="868"/>
                </a:lnTo>
                <a:lnTo>
                  <a:pt x="448" y="872"/>
                </a:lnTo>
                <a:lnTo>
                  <a:pt x="452" y="882"/>
                </a:lnTo>
                <a:lnTo>
                  <a:pt x="454" y="892"/>
                </a:lnTo>
                <a:lnTo>
                  <a:pt x="454" y="902"/>
                </a:lnTo>
                <a:lnTo>
                  <a:pt x="454" y="902"/>
                </a:lnTo>
                <a:lnTo>
                  <a:pt x="454" y="1044"/>
                </a:lnTo>
                <a:lnTo>
                  <a:pt x="454" y="1044"/>
                </a:lnTo>
                <a:lnTo>
                  <a:pt x="454" y="1052"/>
                </a:lnTo>
                <a:lnTo>
                  <a:pt x="456" y="1058"/>
                </a:lnTo>
                <a:lnTo>
                  <a:pt x="456" y="1058"/>
                </a:lnTo>
                <a:lnTo>
                  <a:pt x="462" y="1060"/>
                </a:lnTo>
                <a:lnTo>
                  <a:pt x="468" y="1062"/>
                </a:lnTo>
                <a:lnTo>
                  <a:pt x="482" y="1064"/>
                </a:lnTo>
                <a:lnTo>
                  <a:pt x="508" y="1062"/>
                </a:lnTo>
                <a:lnTo>
                  <a:pt x="508" y="1062"/>
                </a:lnTo>
                <a:lnTo>
                  <a:pt x="520" y="1064"/>
                </a:lnTo>
                <a:lnTo>
                  <a:pt x="532" y="1068"/>
                </a:lnTo>
                <a:lnTo>
                  <a:pt x="536" y="1070"/>
                </a:lnTo>
                <a:lnTo>
                  <a:pt x="538" y="1076"/>
                </a:lnTo>
                <a:lnTo>
                  <a:pt x="542" y="1082"/>
                </a:lnTo>
                <a:lnTo>
                  <a:pt x="542" y="1088"/>
                </a:lnTo>
                <a:lnTo>
                  <a:pt x="542" y="1088"/>
                </a:lnTo>
                <a:lnTo>
                  <a:pt x="544" y="1094"/>
                </a:lnTo>
                <a:lnTo>
                  <a:pt x="546" y="1098"/>
                </a:lnTo>
                <a:lnTo>
                  <a:pt x="550" y="1104"/>
                </a:lnTo>
                <a:lnTo>
                  <a:pt x="558" y="1106"/>
                </a:lnTo>
                <a:lnTo>
                  <a:pt x="568" y="1108"/>
                </a:lnTo>
                <a:lnTo>
                  <a:pt x="568" y="1108"/>
                </a:lnTo>
                <a:lnTo>
                  <a:pt x="588" y="1110"/>
                </a:lnTo>
                <a:lnTo>
                  <a:pt x="596" y="1112"/>
                </a:lnTo>
                <a:lnTo>
                  <a:pt x="600" y="1116"/>
                </a:lnTo>
                <a:lnTo>
                  <a:pt x="604" y="1120"/>
                </a:lnTo>
                <a:lnTo>
                  <a:pt x="606" y="1128"/>
                </a:lnTo>
                <a:lnTo>
                  <a:pt x="608" y="1148"/>
                </a:lnTo>
                <a:lnTo>
                  <a:pt x="608" y="1148"/>
                </a:lnTo>
                <a:lnTo>
                  <a:pt x="610" y="1184"/>
                </a:lnTo>
                <a:lnTo>
                  <a:pt x="610" y="1222"/>
                </a:lnTo>
                <a:lnTo>
                  <a:pt x="610" y="1222"/>
                </a:lnTo>
                <a:lnTo>
                  <a:pt x="610" y="1230"/>
                </a:lnTo>
                <a:lnTo>
                  <a:pt x="612" y="1238"/>
                </a:lnTo>
                <a:lnTo>
                  <a:pt x="618" y="1242"/>
                </a:lnTo>
                <a:lnTo>
                  <a:pt x="626" y="1242"/>
                </a:lnTo>
                <a:lnTo>
                  <a:pt x="626" y="1242"/>
                </a:lnTo>
                <a:lnTo>
                  <a:pt x="630" y="1242"/>
                </a:lnTo>
                <a:lnTo>
                  <a:pt x="630" y="1240"/>
                </a:lnTo>
                <a:lnTo>
                  <a:pt x="626" y="1238"/>
                </a:lnTo>
                <a:lnTo>
                  <a:pt x="626" y="1236"/>
                </a:lnTo>
                <a:lnTo>
                  <a:pt x="626" y="1236"/>
                </a:lnTo>
                <a:lnTo>
                  <a:pt x="632" y="1160"/>
                </a:lnTo>
                <a:lnTo>
                  <a:pt x="632" y="1086"/>
                </a:lnTo>
                <a:lnTo>
                  <a:pt x="632" y="1012"/>
                </a:lnTo>
                <a:lnTo>
                  <a:pt x="634" y="938"/>
                </a:lnTo>
                <a:lnTo>
                  <a:pt x="634" y="938"/>
                </a:lnTo>
                <a:lnTo>
                  <a:pt x="638" y="836"/>
                </a:lnTo>
                <a:lnTo>
                  <a:pt x="638" y="786"/>
                </a:lnTo>
                <a:lnTo>
                  <a:pt x="638" y="734"/>
                </a:lnTo>
                <a:lnTo>
                  <a:pt x="638" y="734"/>
                </a:lnTo>
                <a:lnTo>
                  <a:pt x="634" y="702"/>
                </a:lnTo>
                <a:lnTo>
                  <a:pt x="628" y="668"/>
                </a:lnTo>
                <a:lnTo>
                  <a:pt x="618" y="636"/>
                </a:lnTo>
                <a:lnTo>
                  <a:pt x="606" y="604"/>
                </a:lnTo>
                <a:lnTo>
                  <a:pt x="606" y="604"/>
                </a:lnTo>
                <a:lnTo>
                  <a:pt x="596" y="584"/>
                </a:lnTo>
                <a:lnTo>
                  <a:pt x="592" y="574"/>
                </a:lnTo>
                <a:lnTo>
                  <a:pt x="590" y="562"/>
                </a:lnTo>
                <a:lnTo>
                  <a:pt x="590" y="562"/>
                </a:lnTo>
                <a:lnTo>
                  <a:pt x="590" y="550"/>
                </a:lnTo>
                <a:lnTo>
                  <a:pt x="590" y="544"/>
                </a:lnTo>
                <a:lnTo>
                  <a:pt x="594" y="538"/>
                </a:lnTo>
                <a:lnTo>
                  <a:pt x="594" y="538"/>
                </a:lnTo>
                <a:lnTo>
                  <a:pt x="604" y="528"/>
                </a:lnTo>
                <a:lnTo>
                  <a:pt x="612" y="518"/>
                </a:lnTo>
                <a:lnTo>
                  <a:pt x="624" y="494"/>
                </a:lnTo>
                <a:lnTo>
                  <a:pt x="634" y="470"/>
                </a:lnTo>
                <a:lnTo>
                  <a:pt x="644" y="446"/>
                </a:lnTo>
                <a:lnTo>
                  <a:pt x="644" y="446"/>
                </a:lnTo>
                <a:lnTo>
                  <a:pt x="648" y="438"/>
                </a:lnTo>
                <a:lnTo>
                  <a:pt x="650" y="428"/>
                </a:lnTo>
                <a:lnTo>
                  <a:pt x="650" y="410"/>
                </a:lnTo>
                <a:lnTo>
                  <a:pt x="650" y="410"/>
                </a:lnTo>
                <a:lnTo>
                  <a:pt x="650" y="240"/>
                </a:lnTo>
                <a:lnTo>
                  <a:pt x="650" y="240"/>
                </a:lnTo>
                <a:lnTo>
                  <a:pt x="650" y="222"/>
                </a:lnTo>
                <a:lnTo>
                  <a:pt x="652" y="214"/>
                </a:lnTo>
                <a:lnTo>
                  <a:pt x="658" y="206"/>
                </a:lnTo>
                <a:lnTo>
                  <a:pt x="658" y="206"/>
                </a:lnTo>
                <a:lnTo>
                  <a:pt x="654" y="192"/>
                </a:lnTo>
                <a:lnTo>
                  <a:pt x="656" y="180"/>
                </a:lnTo>
                <a:lnTo>
                  <a:pt x="658" y="166"/>
                </a:lnTo>
                <a:lnTo>
                  <a:pt x="658" y="154"/>
                </a:lnTo>
                <a:lnTo>
                  <a:pt x="658" y="154"/>
                </a:lnTo>
                <a:lnTo>
                  <a:pt x="658" y="76"/>
                </a:lnTo>
                <a:lnTo>
                  <a:pt x="658" y="0"/>
                </a:lnTo>
                <a:lnTo>
                  <a:pt x="658" y="0"/>
                </a:lnTo>
                <a:lnTo>
                  <a:pt x="668" y="0"/>
                </a:lnTo>
                <a:lnTo>
                  <a:pt x="668" y="0"/>
                </a:lnTo>
                <a:lnTo>
                  <a:pt x="682" y="374"/>
                </a:lnTo>
                <a:lnTo>
                  <a:pt x="682" y="374"/>
                </a:lnTo>
                <a:lnTo>
                  <a:pt x="684" y="396"/>
                </a:lnTo>
                <a:lnTo>
                  <a:pt x="688" y="416"/>
                </a:lnTo>
                <a:lnTo>
                  <a:pt x="694" y="436"/>
                </a:lnTo>
                <a:lnTo>
                  <a:pt x="702" y="456"/>
                </a:lnTo>
                <a:lnTo>
                  <a:pt x="710" y="474"/>
                </a:lnTo>
                <a:lnTo>
                  <a:pt x="722" y="492"/>
                </a:lnTo>
                <a:lnTo>
                  <a:pt x="734" y="510"/>
                </a:lnTo>
                <a:lnTo>
                  <a:pt x="748" y="526"/>
                </a:lnTo>
                <a:lnTo>
                  <a:pt x="748" y="526"/>
                </a:lnTo>
                <a:lnTo>
                  <a:pt x="752" y="532"/>
                </a:lnTo>
                <a:lnTo>
                  <a:pt x="756" y="540"/>
                </a:lnTo>
                <a:lnTo>
                  <a:pt x="758" y="548"/>
                </a:lnTo>
                <a:lnTo>
                  <a:pt x="758" y="556"/>
                </a:lnTo>
                <a:lnTo>
                  <a:pt x="756" y="564"/>
                </a:lnTo>
                <a:lnTo>
                  <a:pt x="752" y="572"/>
                </a:lnTo>
                <a:lnTo>
                  <a:pt x="748" y="582"/>
                </a:lnTo>
                <a:lnTo>
                  <a:pt x="742" y="590"/>
                </a:lnTo>
                <a:lnTo>
                  <a:pt x="742" y="590"/>
                </a:lnTo>
                <a:lnTo>
                  <a:pt x="732" y="600"/>
                </a:lnTo>
                <a:lnTo>
                  <a:pt x="728" y="612"/>
                </a:lnTo>
                <a:lnTo>
                  <a:pt x="720" y="638"/>
                </a:lnTo>
                <a:lnTo>
                  <a:pt x="720" y="638"/>
                </a:lnTo>
                <a:lnTo>
                  <a:pt x="716" y="658"/>
                </a:lnTo>
                <a:lnTo>
                  <a:pt x="712" y="678"/>
                </a:lnTo>
                <a:lnTo>
                  <a:pt x="708" y="716"/>
                </a:lnTo>
                <a:lnTo>
                  <a:pt x="708" y="754"/>
                </a:lnTo>
                <a:lnTo>
                  <a:pt x="710" y="792"/>
                </a:lnTo>
                <a:lnTo>
                  <a:pt x="716" y="870"/>
                </a:lnTo>
                <a:lnTo>
                  <a:pt x="718" y="908"/>
                </a:lnTo>
                <a:lnTo>
                  <a:pt x="716" y="948"/>
                </a:lnTo>
                <a:lnTo>
                  <a:pt x="716" y="948"/>
                </a:lnTo>
                <a:lnTo>
                  <a:pt x="716" y="964"/>
                </a:lnTo>
                <a:lnTo>
                  <a:pt x="714" y="980"/>
                </a:lnTo>
                <a:lnTo>
                  <a:pt x="714" y="980"/>
                </a:lnTo>
                <a:lnTo>
                  <a:pt x="714" y="992"/>
                </a:lnTo>
                <a:lnTo>
                  <a:pt x="716" y="1002"/>
                </a:lnTo>
                <a:lnTo>
                  <a:pt x="718" y="1022"/>
                </a:lnTo>
                <a:lnTo>
                  <a:pt x="718" y="1022"/>
                </a:lnTo>
                <a:lnTo>
                  <a:pt x="718" y="1026"/>
                </a:lnTo>
                <a:lnTo>
                  <a:pt x="720" y="1028"/>
                </a:lnTo>
                <a:lnTo>
                  <a:pt x="722" y="1028"/>
                </a:lnTo>
                <a:lnTo>
                  <a:pt x="720" y="1028"/>
                </a:lnTo>
                <a:lnTo>
                  <a:pt x="720" y="1028"/>
                </a:lnTo>
                <a:lnTo>
                  <a:pt x="720" y="1028"/>
                </a:lnTo>
                <a:lnTo>
                  <a:pt x="718" y="1026"/>
                </a:lnTo>
                <a:lnTo>
                  <a:pt x="718" y="1026"/>
                </a:lnTo>
                <a:lnTo>
                  <a:pt x="714" y="1002"/>
                </a:lnTo>
                <a:lnTo>
                  <a:pt x="714" y="990"/>
                </a:lnTo>
                <a:lnTo>
                  <a:pt x="716" y="978"/>
                </a:lnTo>
                <a:lnTo>
                  <a:pt x="716" y="978"/>
                </a:lnTo>
                <a:lnTo>
                  <a:pt x="720" y="970"/>
                </a:lnTo>
                <a:lnTo>
                  <a:pt x="726" y="966"/>
                </a:lnTo>
                <a:lnTo>
                  <a:pt x="742" y="960"/>
                </a:lnTo>
                <a:lnTo>
                  <a:pt x="742" y="960"/>
                </a:lnTo>
                <a:lnTo>
                  <a:pt x="748" y="956"/>
                </a:lnTo>
                <a:lnTo>
                  <a:pt x="750" y="954"/>
                </a:lnTo>
                <a:lnTo>
                  <a:pt x="752" y="950"/>
                </a:lnTo>
                <a:lnTo>
                  <a:pt x="752" y="950"/>
                </a:lnTo>
                <a:lnTo>
                  <a:pt x="752" y="942"/>
                </a:lnTo>
                <a:lnTo>
                  <a:pt x="752" y="942"/>
                </a:lnTo>
                <a:lnTo>
                  <a:pt x="754" y="930"/>
                </a:lnTo>
                <a:lnTo>
                  <a:pt x="758" y="922"/>
                </a:lnTo>
                <a:lnTo>
                  <a:pt x="764" y="916"/>
                </a:lnTo>
                <a:lnTo>
                  <a:pt x="770" y="912"/>
                </a:lnTo>
                <a:lnTo>
                  <a:pt x="776" y="912"/>
                </a:lnTo>
                <a:lnTo>
                  <a:pt x="784" y="914"/>
                </a:lnTo>
                <a:lnTo>
                  <a:pt x="794" y="918"/>
                </a:lnTo>
                <a:lnTo>
                  <a:pt x="804" y="926"/>
                </a:lnTo>
                <a:lnTo>
                  <a:pt x="804" y="926"/>
                </a:lnTo>
                <a:lnTo>
                  <a:pt x="804" y="958"/>
                </a:lnTo>
                <a:lnTo>
                  <a:pt x="804" y="958"/>
                </a:lnTo>
                <a:lnTo>
                  <a:pt x="820" y="964"/>
                </a:lnTo>
                <a:lnTo>
                  <a:pt x="836" y="966"/>
                </a:lnTo>
                <a:lnTo>
                  <a:pt x="852" y="966"/>
                </a:lnTo>
                <a:lnTo>
                  <a:pt x="870" y="964"/>
                </a:lnTo>
                <a:lnTo>
                  <a:pt x="870" y="964"/>
                </a:lnTo>
                <a:lnTo>
                  <a:pt x="898" y="962"/>
                </a:lnTo>
                <a:lnTo>
                  <a:pt x="928" y="962"/>
                </a:lnTo>
                <a:lnTo>
                  <a:pt x="928" y="962"/>
                </a:lnTo>
                <a:lnTo>
                  <a:pt x="940" y="964"/>
                </a:lnTo>
                <a:lnTo>
                  <a:pt x="946" y="966"/>
                </a:lnTo>
                <a:lnTo>
                  <a:pt x="950" y="970"/>
                </a:lnTo>
                <a:lnTo>
                  <a:pt x="954" y="974"/>
                </a:lnTo>
                <a:lnTo>
                  <a:pt x="956" y="980"/>
                </a:lnTo>
                <a:lnTo>
                  <a:pt x="958" y="992"/>
                </a:lnTo>
                <a:lnTo>
                  <a:pt x="958" y="992"/>
                </a:lnTo>
                <a:lnTo>
                  <a:pt x="958" y="1054"/>
                </a:lnTo>
                <a:lnTo>
                  <a:pt x="958" y="1054"/>
                </a:lnTo>
                <a:lnTo>
                  <a:pt x="960" y="1078"/>
                </a:lnTo>
                <a:lnTo>
                  <a:pt x="960" y="1084"/>
                </a:lnTo>
                <a:lnTo>
                  <a:pt x="964" y="1090"/>
                </a:lnTo>
                <a:lnTo>
                  <a:pt x="968" y="1092"/>
                </a:lnTo>
                <a:lnTo>
                  <a:pt x="976" y="1094"/>
                </a:lnTo>
                <a:lnTo>
                  <a:pt x="998" y="1096"/>
                </a:lnTo>
                <a:lnTo>
                  <a:pt x="998" y="1096"/>
                </a:lnTo>
                <a:lnTo>
                  <a:pt x="1006" y="1096"/>
                </a:lnTo>
                <a:lnTo>
                  <a:pt x="1006" y="1096"/>
                </a:lnTo>
                <a:lnTo>
                  <a:pt x="1022" y="1096"/>
                </a:lnTo>
                <a:lnTo>
                  <a:pt x="1040" y="1098"/>
                </a:lnTo>
                <a:lnTo>
                  <a:pt x="1054" y="1096"/>
                </a:lnTo>
                <a:lnTo>
                  <a:pt x="1062" y="1094"/>
                </a:lnTo>
                <a:lnTo>
                  <a:pt x="1068" y="1090"/>
                </a:lnTo>
                <a:lnTo>
                  <a:pt x="1068" y="1090"/>
                </a:lnTo>
                <a:lnTo>
                  <a:pt x="1074" y="1084"/>
                </a:lnTo>
                <a:lnTo>
                  <a:pt x="1076" y="1078"/>
                </a:lnTo>
                <a:lnTo>
                  <a:pt x="1078" y="1072"/>
                </a:lnTo>
                <a:lnTo>
                  <a:pt x="1078" y="1064"/>
                </a:lnTo>
                <a:lnTo>
                  <a:pt x="1076" y="1048"/>
                </a:lnTo>
                <a:lnTo>
                  <a:pt x="1076" y="1032"/>
                </a:lnTo>
                <a:lnTo>
                  <a:pt x="1076" y="1032"/>
                </a:lnTo>
                <a:lnTo>
                  <a:pt x="1080" y="1020"/>
                </a:lnTo>
                <a:lnTo>
                  <a:pt x="1082" y="1014"/>
                </a:lnTo>
                <a:lnTo>
                  <a:pt x="1086" y="1010"/>
                </a:lnTo>
                <a:lnTo>
                  <a:pt x="1086" y="1010"/>
                </a:lnTo>
                <a:lnTo>
                  <a:pt x="1088" y="1006"/>
                </a:lnTo>
                <a:lnTo>
                  <a:pt x="1094" y="1006"/>
                </a:lnTo>
                <a:lnTo>
                  <a:pt x="1094" y="1006"/>
                </a:lnTo>
                <a:lnTo>
                  <a:pt x="1100" y="1004"/>
                </a:lnTo>
                <a:lnTo>
                  <a:pt x="1108" y="1006"/>
                </a:lnTo>
                <a:lnTo>
                  <a:pt x="1122" y="1008"/>
                </a:lnTo>
                <a:lnTo>
                  <a:pt x="1130" y="1008"/>
                </a:lnTo>
                <a:lnTo>
                  <a:pt x="1136" y="1006"/>
                </a:lnTo>
                <a:lnTo>
                  <a:pt x="1142" y="1002"/>
                </a:lnTo>
                <a:lnTo>
                  <a:pt x="1148" y="996"/>
                </a:lnTo>
                <a:lnTo>
                  <a:pt x="1148" y="996"/>
                </a:lnTo>
                <a:lnTo>
                  <a:pt x="1148" y="772"/>
                </a:lnTo>
                <a:lnTo>
                  <a:pt x="1148" y="772"/>
                </a:lnTo>
                <a:lnTo>
                  <a:pt x="1148" y="750"/>
                </a:lnTo>
                <a:lnTo>
                  <a:pt x="1150" y="738"/>
                </a:lnTo>
                <a:lnTo>
                  <a:pt x="1156" y="728"/>
                </a:lnTo>
                <a:lnTo>
                  <a:pt x="1156" y="728"/>
                </a:lnTo>
                <a:lnTo>
                  <a:pt x="1166" y="722"/>
                </a:lnTo>
                <a:lnTo>
                  <a:pt x="1178" y="720"/>
                </a:lnTo>
                <a:lnTo>
                  <a:pt x="1190" y="722"/>
                </a:lnTo>
                <a:lnTo>
                  <a:pt x="1202" y="724"/>
                </a:lnTo>
                <a:lnTo>
                  <a:pt x="1202" y="724"/>
                </a:lnTo>
                <a:lnTo>
                  <a:pt x="1206" y="728"/>
                </a:lnTo>
                <a:lnTo>
                  <a:pt x="1210" y="732"/>
                </a:lnTo>
                <a:lnTo>
                  <a:pt x="1214" y="742"/>
                </a:lnTo>
                <a:lnTo>
                  <a:pt x="1216" y="752"/>
                </a:lnTo>
                <a:lnTo>
                  <a:pt x="1216" y="764"/>
                </a:lnTo>
                <a:lnTo>
                  <a:pt x="1216" y="764"/>
                </a:lnTo>
                <a:lnTo>
                  <a:pt x="1216" y="816"/>
                </a:lnTo>
                <a:lnTo>
                  <a:pt x="1218" y="870"/>
                </a:lnTo>
                <a:lnTo>
                  <a:pt x="1218" y="870"/>
                </a:lnTo>
                <a:lnTo>
                  <a:pt x="1218" y="880"/>
                </a:lnTo>
                <a:lnTo>
                  <a:pt x="1220" y="884"/>
                </a:lnTo>
                <a:lnTo>
                  <a:pt x="1224" y="888"/>
                </a:lnTo>
                <a:lnTo>
                  <a:pt x="1224" y="888"/>
                </a:lnTo>
                <a:lnTo>
                  <a:pt x="1254" y="890"/>
                </a:lnTo>
                <a:lnTo>
                  <a:pt x="1284" y="888"/>
                </a:lnTo>
                <a:lnTo>
                  <a:pt x="1284" y="888"/>
                </a:lnTo>
                <a:lnTo>
                  <a:pt x="1300" y="890"/>
                </a:lnTo>
                <a:lnTo>
                  <a:pt x="1308" y="892"/>
                </a:lnTo>
                <a:lnTo>
                  <a:pt x="1312" y="896"/>
                </a:lnTo>
                <a:lnTo>
                  <a:pt x="1318" y="900"/>
                </a:lnTo>
                <a:lnTo>
                  <a:pt x="1320" y="906"/>
                </a:lnTo>
                <a:lnTo>
                  <a:pt x="1322" y="914"/>
                </a:lnTo>
                <a:lnTo>
                  <a:pt x="1324" y="922"/>
                </a:lnTo>
                <a:lnTo>
                  <a:pt x="1324" y="922"/>
                </a:lnTo>
                <a:lnTo>
                  <a:pt x="1328" y="928"/>
                </a:lnTo>
                <a:lnTo>
                  <a:pt x="1334" y="932"/>
                </a:lnTo>
                <a:lnTo>
                  <a:pt x="1340" y="934"/>
                </a:lnTo>
                <a:lnTo>
                  <a:pt x="1346" y="934"/>
                </a:lnTo>
                <a:lnTo>
                  <a:pt x="1360" y="934"/>
                </a:lnTo>
                <a:lnTo>
                  <a:pt x="1366" y="932"/>
                </a:lnTo>
                <a:lnTo>
                  <a:pt x="1372" y="934"/>
                </a:lnTo>
                <a:lnTo>
                  <a:pt x="1372" y="934"/>
                </a:lnTo>
                <a:lnTo>
                  <a:pt x="1394" y="934"/>
                </a:lnTo>
                <a:lnTo>
                  <a:pt x="1394" y="934"/>
                </a:lnTo>
                <a:lnTo>
                  <a:pt x="1458" y="934"/>
                </a:lnTo>
                <a:lnTo>
                  <a:pt x="1458" y="934"/>
                </a:lnTo>
                <a:lnTo>
                  <a:pt x="1468" y="934"/>
                </a:lnTo>
                <a:lnTo>
                  <a:pt x="1468" y="934"/>
                </a:lnTo>
                <a:lnTo>
                  <a:pt x="1476" y="936"/>
                </a:lnTo>
                <a:lnTo>
                  <a:pt x="1480" y="938"/>
                </a:lnTo>
                <a:lnTo>
                  <a:pt x="1484" y="942"/>
                </a:lnTo>
                <a:lnTo>
                  <a:pt x="1488" y="948"/>
                </a:lnTo>
                <a:lnTo>
                  <a:pt x="1490" y="958"/>
                </a:lnTo>
                <a:lnTo>
                  <a:pt x="1490" y="970"/>
                </a:lnTo>
                <a:lnTo>
                  <a:pt x="1490" y="970"/>
                </a:lnTo>
                <a:lnTo>
                  <a:pt x="1492" y="1084"/>
                </a:lnTo>
                <a:lnTo>
                  <a:pt x="1492" y="1084"/>
                </a:lnTo>
                <a:lnTo>
                  <a:pt x="1492" y="1098"/>
                </a:lnTo>
                <a:lnTo>
                  <a:pt x="1496" y="1104"/>
                </a:lnTo>
                <a:lnTo>
                  <a:pt x="1500" y="1110"/>
                </a:lnTo>
                <a:lnTo>
                  <a:pt x="1500" y="1110"/>
                </a:lnTo>
                <a:lnTo>
                  <a:pt x="1506" y="1112"/>
                </a:lnTo>
                <a:lnTo>
                  <a:pt x="1510" y="1112"/>
                </a:lnTo>
                <a:lnTo>
                  <a:pt x="1516" y="1112"/>
                </a:lnTo>
                <a:lnTo>
                  <a:pt x="1520" y="1110"/>
                </a:lnTo>
                <a:lnTo>
                  <a:pt x="1524" y="1106"/>
                </a:lnTo>
                <a:lnTo>
                  <a:pt x="1526" y="1102"/>
                </a:lnTo>
                <a:lnTo>
                  <a:pt x="1530" y="1096"/>
                </a:lnTo>
                <a:lnTo>
                  <a:pt x="1530" y="1090"/>
                </a:lnTo>
                <a:lnTo>
                  <a:pt x="1530" y="1090"/>
                </a:lnTo>
                <a:lnTo>
                  <a:pt x="1532" y="1080"/>
                </a:lnTo>
                <a:lnTo>
                  <a:pt x="1534" y="1074"/>
                </a:lnTo>
                <a:lnTo>
                  <a:pt x="1536" y="1068"/>
                </a:lnTo>
                <a:lnTo>
                  <a:pt x="1542" y="1064"/>
                </a:lnTo>
                <a:lnTo>
                  <a:pt x="1546" y="1060"/>
                </a:lnTo>
                <a:lnTo>
                  <a:pt x="1552" y="1058"/>
                </a:lnTo>
                <a:lnTo>
                  <a:pt x="1568" y="1056"/>
                </a:lnTo>
                <a:lnTo>
                  <a:pt x="1568" y="1056"/>
                </a:lnTo>
                <a:lnTo>
                  <a:pt x="1596" y="1058"/>
                </a:lnTo>
                <a:lnTo>
                  <a:pt x="1610" y="1056"/>
                </a:lnTo>
                <a:lnTo>
                  <a:pt x="1616" y="1054"/>
                </a:lnTo>
                <a:lnTo>
                  <a:pt x="1622" y="1052"/>
                </a:lnTo>
                <a:lnTo>
                  <a:pt x="1622" y="1052"/>
                </a:lnTo>
                <a:lnTo>
                  <a:pt x="1626" y="1026"/>
                </a:lnTo>
                <a:lnTo>
                  <a:pt x="1626" y="1002"/>
                </a:lnTo>
                <a:lnTo>
                  <a:pt x="1626" y="952"/>
                </a:lnTo>
                <a:lnTo>
                  <a:pt x="1626" y="952"/>
                </a:lnTo>
                <a:lnTo>
                  <a:pt x="1626" y="904"/>
                </a:lnTo>
                <a:lnTo>
                  <a:pt x="1628" y="880"/>
                </a:lnTo>
                <a:lnTo>
                  <a:pt x="1628" y="856"/>
                </a:lnTo>
                <a:lnTo>
                  <a:pt x="1628" y="856"/>
                </a:lnTo>
                <a:lnTo>
                  <a:pt x="1632" y="838"/>
                </a:lnTo>
                <a:lnTo>
                  <a:pt x="1634" y="832"/>
                </a:lnTo>
                <a:lnTo>
                  <a:pt x="1638" y="828"/>
                </a:lnTo>
                <a:lnTo>
                  <a:pt x="1642" y="826"/>
                </a:lnTo>
                <a:lnTo>
                  <a:pt x="1648" y="824"/>
                </a:lnTo>
                <a:lnTo>
                  <a:pt x="1668" y="822"/>
                </a:lnTo>
                <a:lnTo>
                  <a:pt x="1668" y="822"/>
                </a:lnTo>
                <a:lnTo>
                  <a:pt x="1700" y="822"/>
                </a:lnTo>
                <a:lnTo>
                  <a:pt x="1714" y="822"/>
                </a:lnTo>
                <a:lnTo>
                  <a:pt x="1730" y="818"/>
                </a:lnTo>
                <a:lnTo>
                  <a:pt x="1730" y="818"/>
                </a:lnTo>
                <a:lnTo>
                  <a:pt x="1734" y="816"/>
                </a:lnTo>
                <a:lnTo>
                  <a:pt x="1736" y="812"/>
                </a:lnTo>
                <a:lnTo>
                  <a:pt x="1736" y="812"/>
                </a:lnTo>
                <a:lnTo>
                  <a:pt x="1738" y="764"/>
                </a:lnTo>
                <a:lnTo>
                  <a:pt x="1738" y="718"/>
                </a:lnTo>
                <a:lnTo>
                  <a:pt x="1738" y="624"/>
                </a:lnTo>
                <a:lnTo>
                  <a:pt x="1738" y="624"/>
                </a:lnTo>
                <a:lnTo>
                  <a:pt x="1738" y="608"/>
                </a:lnTo>
                <a:lnTo>
                  <a:pt x="1740" y="590"/>
                </a:lnTo>
                <a:lnTo>
                  <a:pt x="1740" y="590"/>
                </a:lnTo>
                <a:lnTo>
                  <a:pt x="1740" y="584"/>
                </a:lnTo>
                <a:lnTo>
                  <a:pt x="1744" y="578"/>
                </a:lnTo>
                <a:lnTo>
                  <a:pt x="1748" y="574"/>
                </a:lnTo>
                <a:lnTo>
                  <a:pt x="1754" y="572"/>
                </a:lnTo>
                <a:lnTo>
                  <a:pt x="1754" y="572"/>
                </a:lnTo>
                <a:lnTo>
                  <a:pt x="1772" y="568"/>
                </a:lnTo>
                <a:lnTo>
                  <a:pt x="1792" y="568"/>
                </a:lnTo>
                <a:lnTo>
                  <a:pt x="1810" y="568"/>
                </a:lnTo>
                <a:lnTo>
                  <a:pt x="1828" y="572"/>
                </a:lnTo>
                <a:lnTo>
                  <a:pt x="1828" y="572"/>
                </a:lnTo>
                <a:lnTo>
                  <a:pt x="1834" y="574"/>
                </a:lnTo>
                <a:lnTo>
                  <a:pt x="1838" y="576"/>
                </a:lnTo>
                <a:lnTo>
                  <a:pt x="1842" y="580"/>
                </a:lnTo>
                <a:lnTo>
                  <a:pt x="1844" y="586"/>
                </a:lnTo>
                <a:lnTo>
                  <a:pt x="1846" y="596"/>
                </a:lnTo>
                <a:lnTo>
                  <a:pt x="1846" y="606"/>
                </a:lnTo>
                <a:lnTo>
                  <a:pt x="1846" y="606"/>
                </a:lnTo>
                <a:lnTo>
                  <a:pt x="1844" y="710"/>
                </a:lnTo>
                <a:lnTo>
                  <a:pt x="1846" y="814"/>
                </a:lnTo>
                <a:lnTo>
                  <a:pt x="1846" y="814"/>
                </a:lnTo>
                <a:lnTo>
                  <a:pt x="1846" y="862"/>
                </a:lnTo>
                <a:lnTo>
                  <a:pt x="1846" y="912"/>
                </a:lnTo>
                <a:lnTo>
                  <a:pt x="1844" y="962"/>
                </a:lnTo>
                <a:lnTo>
                  <a:pt x="1844" y="1012"/>
                </a:lnTo>
                <a:lnTo>
                  <a:pt x="1844" y="1012"/>
                </a:lnTo>
                <a:lnTo>
                  <a:pt x="1846" y="1044"/>
                </a:lnTo>
                <a:lnTo>
                  <a:pt x="1848" y="1060"/>
                </a:lnTo>
                <a:lnTo>
                  <a:pt x="1852" y="1078"/>
                </a:lnTo>
                <a:lnTo>
                  <a:pt x="1852" y="1078"/>
                </a:lnTo>
                <a:lnTo>
                  <a:pt x="1858" y="1066"/>
                </a:lnTo>
                <a:lnTo>
                  <a:pt x="1860" y="1056"/>
                </a:lnTo>
                <a:lnTo>
                  <a:pt x="1862" y="1038"/>
                </a:lnTo>
                <a:lnTo>
                  <a:pt x="1862" y="1038"/>
                </a:lnTo>
                <a:lnTo>
                  <a:pt x="1862" y="906"/>
                </a:lnTo>
                <a:lnTo>
                  <a:pt x="1862" y="906"/>
                </a:lnTo>
                <a:lnTo>
                  <a:pt x="1864" y="890"/>
                </a:lnTo>
                <a:lnTo>
                  <a:pt x="1866" y="882"/>
                </a:lnTo>
                <a:lnTo>
                  <a:pt x="1870" y="876"/>
                </a:lnTo>
                <a:lnTo>
                  <a:pt x="1874" y="870"/>
                </a:lnTo>
                <a:lnTo>
                  <a:pt x="1880" y="866"/>
                </a:lnTo>
                <a:lnTo>
                  <a:pt x="1896" y="858"/>
                </a:lnTo>
                <a:lnTo>
                  <a:pt x="1896" y="858"/>
                </a:lnTo>
                <a:lnTo>
                  <a:pt x="1996" y="820"/>
                </a:lnTo>
                <a:lnTo>
                  <a:pt x="2094" y="780"/>
                </a:lnTo>
                <a:lnTo>
                  <a:pt x="2094" y="780"/>
                </a:lnTo>
                <a:lnTo>
                  <a:pt x="2106" y="778"/>
                </a:lnTo>
                <a:lnTo>
                  <a:pt x="2114" y="776"/>
                </a:lnTo>
                <a:lnTo>
                  <a:pt x="2122" y="776"/>
                </a:lnTo>
                <a:lnTo>
                  <a:pt x="2126" y="778"/>
                </a:lnTo>
                <a:lnTo>
                  <a:pt x="2130" y="782"/>
                </a:lnTo>
                <a:lnTo>
                  <a:pt x="2134" y="788"/>
                </a:lnTo>
                <a:lnTo>
                  <a:pt x="2136" y="808"/>
                </a:lnTo>
                <a:lnTo>
                  <a:pt x="2136" y="808"/>
                </a:lnTo>
                <a:lnTo>
                  <a:pt x="2136" y="864"/>
                </a:lnTo>
                <a:lnTo>
                  <a:pt x="2136" y="892"/>
                </a:lnTo>
                <a:lnTo>
                  <a:pt x="2138" y="920"/>
                </a:lnTo>
                <a:lnTo>
                  <a:pt x="2138" y="920"/>
                </a:lnTo>
                <a:lnTo>
                  <a:pt x="2176" y="936"/>
                </a:lnTo>
                <a:lnTo>
                  <a:pt x="2194" y="942"/>
                </a:lnTo>
                <a:lnTo>
                  <a:pt x="2216" y="946"/>
                </a:lnTo>
                <a:lnTo>
                  <a:pt x="2216" y="946"/>
                </a:lnTo>
                <a:lnTo>
                  <a:pt x="2224" y="944"/>
                </a:lnTo>
                <a:lnTo>
                  <a:pt x="2234" y="944"/>
                </a:lnTo>
                <a:lnTo>
                  <a:pt x="2238" y="946"/>
                </a:lnTo>
                <a:lnTo>
                  <a:pt x="2242" y="948"/>
                </a:lnTo>
                <a:lnTo>
                  <a:pt x="2244" y="952"/>
                </a:lnTo>
                <a:lnTo>
                  <a:pt x="2246" y="960"/>
                </a:lnTo>
                <a:lnTo>
                  <a:pt x="2246" y="960"/>
                </a:lnTo>
                <a:lnTo>
                  <a:pt x="2230" y="960"/>
                </a:lnTo>
                <a:lnTo>
                  <a:pt x="2214" y="962"/>
                </a:lnTo>
                <a:lnTo>
                  <a:pt x="2188" y="960"/>
                </a:lnTo>
                <a:lnTo>
                  <a:pt x="2188" y="960"/>
                </a:lnTo>
                <a:lnTo>
                  <a:pt x="2194" y="962"/>
                </a:lnTo>
                <a:lnTo>
                  <a:pt x="2200" y="962"/>
                </a:lnTo>
                <a:lnTo>
                  <a:pt x="2216" y="960"/>
                </a:lnTo>
                <a:lnTo>
                  <a:pt x="2232" y="962"/>
                </a:lnTo>
                <a:lnTo>
                  <a:pt x="2240" y="964"/>
                </a:lnTo>
                <a:lnTo>
                  <a:pt x="2248" y="968"/>
                </a:lnTo>
                <a:lnTo>
                  <a:pt x="2248" y="968"/>
                </a:lnTo>
                <a:lnTo>
                  <a:pt x="2252" y="978"/>
                </a:lnTo>
                <a:lnTo>
                  <a:pt x="2254" y="986"/>
                </a:lnTo>
                <a:lnTo>
                  <a:pt x="2254" y="1006"/>
                </a:lnTo>
                <a:lnTo>
                  <a:pt x="2254" y="1024"/>
                </a:lnTo>
                <a:lnTo>
                  <a:pt x="2256" y="1034"/>
                </a:lnTo>
                <a:lnTo>
                  <a:pt x="2258" y="1042"/>
                </a:lnTo>
                <a:lnTo>
                  <a:pt x="2258" y="1042"/>
                </a:lnTo>
                <a:lnTo>
                  <a:pt x="2264" y="1036"/>
                </a:lnTo>
                <a:lnTo>
                  <a:pt x="2266" y="1028"/>
                </a:lnTo>
                <a:lnTo>
                  <a:pt x="2266" y="1014"/>
                </a:lnTo>
                <a:lnTo>
                  <a:pt x="2266" y="1014"/>
                </a:lnTo>
                <a:lnTo>
                  <a:pt x="2266" y="924"/>
                </a:lnTo>
                <a:lnTo>
                  <a:pt x="2266" y="924"/>
                </a:lnTo>
                <a:lnTo>
                  <a:pt x="2266" y="908"/>
                </a:lnTo>
                <a:lnTo>
                  <a:pt x="2268" y="898"/>
                </a:lnTo>
                <a:lnTo>
                  <a:pt x="2274" y="890"/>
                </a:lnTo>
                <a:lnTo>
                  <a:pt x="2274" y="890"/>
                </a:lnTo>
                <a:lnTo>
                  <a:pt x="2274" y="758"/>
                </a:lnTo>
                <a:lnTo>
                  <a:pt x="2274" y="758"/>
                </a:lnTo>
                <a:lnTo>
                  <a:pt x="2290" y="754"/>
                </a:lnTo>
                <a:lnTo>
                  <a:pt x="2306" y="752"/>
                </a:lnTo>
                <a:lnTo>
                  <a:pt x="2336" y="754"/>
                </a:lnTo>
                <a:lnTo>
                  <a:pt x="2336" y="754"/>
                </a:lnTo>
                <a:lnTo>
                  <a:pt x="2350" y="752"/>
                </a:lnTo>
                <a:lnTo>
                  <a:pt x="2356" y="750"/>
                </a:lnTo>
                <a:lnTo>
                  <a:pt x="2362" y="746"/>
                </a:lnTo>
                <a:lnTo>
                  <a:pt x="2362" y="746"/>
                </a:lnTo>
                <a:lnTo>
                  <a:pt x="2372" y="744"/>
                </a:lnTo>
                <a:lnTo>
                  <a:pt x="2372" y="744"/>
                </a:lnTo>
                <a:lnTo>
                  <a:pt x="2408" y="742"/>
                </a:lnTo>
                <a:lnTo>
                  <a:pt x="2442" y="742"/>
                </a:lnTo>
                <a:lnTo>
                  <a:pt x="2442" y="742"/>
                </a:lnTo>
                <a:lnTo>
                  <a:pt x="2458" y="744"/>
                </a:lnTo>
                <a:lnTo>
                  <a:pt x="2464" y="748"/>
                </a:lnTo>
                <a:lnTo>
                  <a:pt x="2468" y="752"/>
                </a:lnTo>
                <a:lnTo>
                  <a:pt x="2472" y="756"/>
                </a:lnTo>
                <a:lnTo>
                  <a:pt x="2476" y="762"/>
                </a:lnTo>
                <a:lnTo>
                  <a:pt x="2478" y="778"/>
                </a:lnTo>
                <a:lnTo>
                  <a:pt x="2478" y="778"/>
                </a:lnTo>
                <a:lnTo>
                  <a:pt x="2480" y="810"/>
                </a:lnTo>
                <a:lnTo>
                  <a:pt x="2478" y="842"/>
                </a:lnTo>
                <a:lnTo>
                  <a:pt x="2478" y="842"/>
                </a:lnTo>
                <a:lnTo>
                  <a:pt x="2478" y="984"/>
                </a:lnTo>
                <a:lnTo>
                  <a:pt x="2480" y="1126"/>
                </a:lnTo>
                <a:lnTo>
                  <a:pt x="2480" y="1126"/>
                </a:lnTo>
                <a:lnTo>
                  <a:pt x="2482" y="1136"/>
                </a:lnTo>
                <a:lnTo>
                  <a:pt x="2482" y="1136"/>
                </a:lnTo>
                <a:lnTo>
                  <a:pt x="2492" y="1140"/>
                </a:lnTo>
                <a:lnTo>
                  <a:pt x="2502" y="1142"/>
                </a:lnTo>
                <a:lnTo>
                  <a:pt x="2520" y="1140"/>
                </a:lnTo>
                <a:lnTo>
                  <a:pt x="2520" y="1140"/>
                </a:lnTo>
                <a:lnTo>
                  <a:pt x="2534" y="1144"/>
                </a:lnTo>
                <a:lnTo>
                  <a:pt x="2542" y="1148"/>
                </a:lnTo>
                <a:lnTo>
                  <a:pt x="2546" y="1152"/>
                </a:lnTo>
                <a:lnTo>
                  <a:pt x="2548" y="1158"/>
                </a:lnTo>
                <a:lnTo>
                  <a:pt x="2550" y="1170"/>
                </a:lnTo>
                <a:lnTo>
                  <a:pt x="2550" y="1170"/>
                </a:lnTo>
                <a:lnTo>
                  <a:pt x="2552" y="1180"/>
                </a:lnTo>
                <a:lnTo>
                  <a:pt x="2554" y="1190"/>
                </a:lnTo>
                <a:lnTo>
                  <a:pt x="2554" y="1190"/>
                </a:lnTo>
                <a:lnTo>
                  <a:pt x="2556" y="1194"/>
                </a:lnTo>
                <a:lnTo>
                  <a:pt x="2558" y="1196"/>
                </a:lnTo>
                <a:lnTo>
                  <a:pt x="2560" y="1198"/>
                </a:lnTo>
                <a:lnTo>
                  <a:pt x="2566" y="1198"/>
                </a:lnTo>
                <a:lnTo>
                  <a:pt x="2566" y="1198"/>
                </a:lnTo>
                <a:lnTo>
                  <a:pt x="2570" y="1198"/>
                </a:lnTo>
                <a:lnTo>
                  <a:pt x="2574" y="1196"/>
                </a:lnTo>
                <a:lnTo>
                  <a:pt x="2576" y="1194"/>
                </a:lnTo>
                <a:lnTo>
                  <a:pt x="2578" y="1190"/>
                </a:lnTo>
                <a:lnTo>
                  <a:pt x="2578" y="1190"/>
                </a:lnTo>
                <a:lnTo>
                  <a:pt x="2580" y="1176"/>
                </a:lnTo>
                <a:lnTo>
                  <a:pt x="2580" y="1164"/>
                </a:lnTo>
                <a:lnTo>
                  <a:pt x="2580" y="1164"/>
                </a:lnTo>
                <a:lnTo>
                  <a:pt x="2580" y="1054"/>
                </a:lnTo>
                <a:lnTo>
                  <a:pt x="2580" y="1054"/>
                </a:lnTo>
                <a:lnTo>
                  <a:pt x="2580" y="1042"/>
                </a:lnTo>
                <a:lnTo>
                  <a:pt x="2584" y="1030"/>
                </a:lnTo>
                <a:lnTo>
                  <a:pt x="2588" y="1024"/>
                </a:lnTo>
                <a:lnTo>
                  <a:pt x="2594" y="1022"/>
                </a:lnTo>
                <a:lnTo>
                  <a:pt x="2600" y="1018"/>
                </a:lnTo>
                <a:lnTo>
                  <a:pt x="2608" y="1018"/>
                </a:lnTo>
                <a:lnTo>
                  <a:pt x="2608" y="1018"/>
                </a:lnTo>
                <a:lnTo>
                  <a:pt x="2616" y="1016"/>
                </a:lnTo>
                <a:lnTo>
                  <a:pt x="2622" y="1014"/>
                </a:lnTo>
                <a:lnTo>
                  <a:pt x="2628" y="1012"/>
                </a:lnTo>
                <a:lnTo>
                  <a:pt x="2630" y="1008"/>
                </a:lnTo>
                <a:lnTo>
                  <a:pt x="2634" y="1002"/>
                </a:lnTo>
                <a:lnTo>
                  <a:pt x="2634" y="996"/>
                </a:lnTo>
                <a:lnTo>
                  <a:pt x="2636" y="982"/>
                </a:lnTo>
                <a:lnTo>
                  <a:pt x="2636" y="982"/>
                </a:lnTo>
                <a:lnTo>
                  <a:pt x="2636" y="756"/>
                </a:lnTo>
                <a:lnTo>
                  <a:pt x="2636" y="756"/>
                </a:lnTo>
                <a:lnTo>
                  <a:pt x="2634" y="724"/>
                </a:lnTo>
                <a:lnTo>
                  <a:pt x="2636" y="692"/>
                </a:lnTo>
                <a:lnTo>
                  <a:pt x="2636" y="692"/>
                </a:lnTo>
                <a:lnTo>
                  <a:pt x="2636" y="684"/>
                </a:lnTo>
                <a:lnTo>
                  <a:pt x="2638" y="676"/>
                </a:lnTo>
                <a:lnTo>
                  <a:pt x="2642" y="670"/>
                </a:lnTo>
                <a:lnTo>
                  <a:pt x="2644" y="668"/>
                </a:lnTo>
                <a:lnTo>
                  <a:pt x="2650" y="666"/>
                </a:lnTo>
                <a:lnTo>
                  <a:pt x="2650" y="666"/>
                </a:lnTo>
                <a:lnTo>
                  <a:pt x="2700" y="666"/>
                </a:lnTo>
                <a:lnTo>
                  <a:pt x="2700" y="666"/>
                </a:lnTo>
                <a:lnTo>
                  <a:pt x="2714" y="662"/>
                </a:lnTo>
                <a:lnTo>
                  <a:pt x="2728" y="658"/>
                </a:lnTo>
                <a:lnTo>
                  <a:pt x="2742" y="656"/>
                </a:lnTo>
                <a:lnTo>
                  <a:pt x="2758" y="656"/>
                </a:lnTo>
                <a:lnTo>
                  <a:pt x="2786" y="658"/>
                </a:lnTo>
                <a:lnTo>
                  <a:pt x="2814" y="662"/>
                </a:lnTo>
                <a:lnTo>
                  <a:pt x="2814" y="662"/>
                </a:lnTo>
                <a:lnTo>
                  <a:pt x="2820" y="664"/>
                </a:lnTo>
                <a:lnTo>
                  <a:pt x="2824" y="666"/>
                </a:lnTo>
                <a:lnTo>
                  <a:pt x="2828" y="670"/>
                </a:lnTo>
                <a:lnTo>
                  <a:pt x="2830" y="674"/>
                </a:lnTo>
                <a:lnTo>
                  <a:pt x="2832" y="686"/>
                </a:lnTo>
                <a:lnTo>
                  <a:pt x="2832" y="696"/>
                </a:lnTo>
                <a:lnTo>
                  <a:pt x="2832" y="696"/>
                </a:lnTo>
                <a:lnTo>
                  <a:pt x="2832" y="768"/>
                </a:lnTo>
                <a:lnTo>
                  <a:pt x="2832" y="838"/>
                </a:lnTo>
                <a:lnTo>
                  <a:pt x="2832" y="838"/>
                </a:lnTo>
                <a:lnTo>
                  <a:pt x="2832" y="982"/>
                </a:lnTo>
                <a:lnTo>
                  <a:pt x="2832" y="982"/>
                </a:lnTo>
                <a:lnTo>
                  <a:pt x="2832" y="992"/>
                </a:lnTo>
                <a:lnTo>
                  <a:pt x="2836" y="1000"/>
                </a:lnTo>
                <a:lnTo>
                  <a:pt x="2838" y="1004"/>
                </a:lnTo>
                <a:lnTo>
                  <a:pt x="2842" y="1006"/>
                </a:lnTo>
                <a:lnTo>
                  <a:pt x="2848" y="1008"/>
                </a:lnTo>
                <a:lnTo>
                  <a:pt x="2854" y="1006"/>
                </a:lnTo>
                <a:lnTo>
                  <a:pt x="2854" y="1006"/>
                </a:lnTo>
                <a:lnTo>
                  <a:pt x="2876" y="1004"/>
                </a:lnTo>
                <a:lnTo>
                  <a:pt x="2896" y="1002"/>
                </a:lnTo>
                <a:lnTo>
                  <a:pt x="2938" y="1000"/>
                </a:lnTo>
                <a:lnTo>
                  <a:pt x="2978" y="1002"/>
                </a:lnTo>
                <a:lnTo>
                  <a:pt x="3020" y="1004"/>
                </a:lnTo>
                <a:lnTo>
                  <a:pt x="3020" y="1004"/>
                </a:lnTo>
                <a:lnTo>
                  <a:pt x="3024" y="1006"/>
                </a:lnTo>
                <a:lnTo>
                  <a:pt x="3028" y="1008"/>
                </a:lnTo>
                <a:lnTo>
                  <a:pt x="3030" y="1016"/>
                </a:lnTo>
                <a:lnTo>
                  <a:pt x="3034" y="1024"/>
                </a:lnTo>
                <a:lnTo>
                  <a:pt x="3036" y="1028"/>
                </a:lnTo>
                <a:lnTo>
                  <a:pt x="3040" y="1030"/>
                </a:lnTo>
                <a:lnTo>
                  <a:pt x="3040" y="1030"/>
                </a:lnTo>
                <a:lnTo>
                  <a:pt x="3042" y="984"/>
                </a:lnTo>
                <a:lnTo>
                  <a:pt x="3044" y="940"/>
                </a:lnTo>
                <a:lnTo>
                  <a:pt x="3046" y="848"/>
                </a:lnTo>
                <a:lnTo>
                  <a:pt x="3046" y="848"/>
                </a:lnTo>
                <a:lnTo>
                  <a:pt x="3048" y="746"/>
                </a:lnTo>
                <a:lnTo>
                  <a:pt x="3050" y="644"/>
                </a:lnTo>
                <a:lnTo>
                  <a:pt x="3052" y="544"/>
                </a:lnTo>
                <a:lnTo>
                  <a:pt x="3050" y="442"/>
                </a:lnTo>
                <a:lnTo>
                  <a:pt x="3050" y="442"/>
                </a:lnTo>
                <a:lnTo>
                  <a:pt x="3050" y="434"/>
                </a:lnTo>
                <a:lnTo>
                  <a:pt x="3052" y="430"/>
                </a:lnTo>
                <a:lnTo>
                  <a:pt x="3054" y="426"/>
                </a:lnTo>
                <a:lnTo>
                  <a:pt x="3054" y="426"/>
                </a:lnTo>
                <a:lnTo>
                  <a:pt x="3136" y="426"/>
                </a:lnTo>
                <a:lnTo>
                  <a:pt x="3136" y="426"/>
                </a:lnTo>
                <a:lnTo>
                  <a:pt x="3138" y="428"/>
                </a:lnTo>
                <a:lnTo>
                  <a:pt x="3140" y="432"/>
                </a:lnTo>
                <a:lnTo>
                  <a:pt x="3140" y="432"/>
                </a:lnTo>
                <a:lnTo>
                  <a:pt x="3140" y="470"/>
                </a:lnTo>
                <a:lnTo>
                  <a:pt x="3142" y="506"/>
                </a:lnTo>
                <a:lnTo>
                  <a:pt x="3146" y="544"/>
                </a:lnTo>
                <a:lnTo>
                  <a:pt x="3146" y="580"/>
                </a:lnTo>
                <a:lnTo>
                  <a:pt x="3146" y="580"/>
                </a:lnTo>
                <a:lnTo>
                  <a:pt x="3146" y="602"/>
                </a:lnTo>
                <a:lnTo>
                  <a:pt x="3148" y="608"/>
                </a:lnTo>
                <a:lnTo>
                  <a:pt x="3150" y="614"/>
                </a:lnTo>
                <a:lnTo>
                  <a:pt x="3156" y="618"/>
                </a:lnTo>
                <a:lnTo>
                  <a:pt x="3162" y="620"/>
                </a:lnTo>
                <a:lnTo>
                  <a:pt x="3184" y="628"/>
                </a:lnTo>
                <a:lnTo>
                  <a:pt x="3184" y="628"/>
                </a:lnTo>
                <a:lnTo>
                  <a:pt x="3192" y="630"/>
                </a:lnTo>
                <a:lnTo>
                  <a:pt x="3200" y="632"/>
                </a:lnTo>
                <a:lnTo>
                  <a:pt x="3200" y="632"/>
                </a:lnTo>
                <a:lnTo>
                  <a:pt x="3278" y="632"/>
                </a:lnTo>
                <a:lnTo>
                  <a:pt x="3278" y="632"/>
                </a:lnTo>
                <a:lnTo>
                  <a:pt x="3286" y="632"/>
                </a:lnTo>
                <a:lnTo>
                  <a:pt x="3290" y="634"/>
                </a:lnTo>
                <a:lnTo>
                  <a:pt x="3294" y="640"/>
                </a:lnTo>
                <a:lnTo>
                  <a:pt x="3296" y="646"/>
                </a:lnTo>
                <a:lnTo>
                  <a:pt x="3296" y="646"/>
                </a:lnTo>
                <a:lnTo>
                  <a:pt x="3298" y="664"/>
                </a:lnTo>
                <a:lnTo>
                  <a:pt x="3298" y="680"/>
                </a:lnTo>
                <a:lnTo>
                  <a:pt x="3298" y="680"/>
                </a:lnTo>
                <a:lnTo>
                  <a:pt x="3298" y="1008"/>
                </a:lnTo>
                <a:lnTo>
                  <a:pt x="3298" y="1008"/>
                </a:lnTo>
                <a:lnTo>
                  <a:pt x="3298" y="1032"/>
                </a:lnTo>
                <a:lnTo>
                  <a:pt x="3300" y="1038"/>
                </a:lnTo>
                <a:lnTo>
                  <a:pt x="3304" y="1044"/>
                </a:lnTo>
                <a:lnTo>
                  <a:pt x="3308" y="1048"/>
                </a:lnTo>
                <a:lnTo>
                  <a:pt x="3316" y="1048"/>
                </a:lnTo>
                <a:lnTo>
                  <a:pt x="3338" y="1050"/>
                </a:lnTo>
                <a:lnTo>
                  <a:pt x="3338" y="1050"/>
                </a:lnTo>
                <a:lnTo>
                  <a:pt x="3358" y="1052"/>
                </a:lnTo>
                <a:lnTo>
                  <a:pt x="3366" y="1054"/>
                </a:lnTo>
                <a:lnTo>
                  <a:pt x="3370" y="1056"/>
                </a:lnTo>
                <a:lnTo>
                  <a:pt x="3374" y="1060"/>
                </a:lnTo>
                <a:lnTo>
                  <a:pt x="3378" y="1066"/>
                </a:lnTo>
                <a:lnTo>
                  <a:pt x="3384" y="1086"/>
                </a:lnTo>
                <a:lnTo>
                  <a:pt x="3384" y="1086"/>
                </a:lnTo>
                <a:lnTo>
                  <a:pt x="3386" y="1090"/>
                </a:lnTo>
                <a:lnTo>
                  <a:pt x="3390" y="1094"/>
                </a:lnTo>
                <a:lnTo>
                  <a:pt x="3390" y="1094"/>
                </a:lnTo>
                <a:lnTo>
                  <a:pt x="3400" y="1096"/>
                </a:lnTo>
                <a:lnTo>
                  <a:pt x="3408" y="1096"/>
                </a:lnTo>
                <a:lnTo>
                  <a:pt x="3426" y="1096"/>
                </a:lnTo>
                <a:lnTo>
                  <a:pt x="3426" y="1096"/>
                </a:lnTo>
                <a:lnTo>
                  <a:pt x="3442" y="1098"/>
                </a:lnTo>
                <a:lnTo>
                  <a:pt x="3448" y="1100"/>
                </a:lnTo>
                <a:lnTo>
                  <a:pt x="3452" y="1104"/>
                </a:lnTo>
                <a:lnTo>
                  <a:pt x="3456" y="1108"/>
                </a:lnTo>
                <a:lnTo>
                  <a:pt x="3458" y="1114"/>
                </a:lnTo>
                <a:lnTo>
                  <a:pt x="3460" y="1130"/>
                </a:lnTo>
                <a:lnTo>
                  <a:pt x="3460" y="1130"/>
                </a:lnTo>
                <a:lnTo>
                  <a:pt x="3460" y="1160"/>
                </a:lnTo>
                <a:lnTo>
                  <a:pt x="3462" y="1192"/>
                </a:lnTo>
                <a:lnTo>
                  <a:pt x="3462" y="1192"/>
                </a:lnTo>
                <a:lnTo>
                  <a:pt x="3464" y="1202"/>
                </a:lnTo>
                <a:lnTo>
                  <a:pt x="3468" y="1208"/>
                </a:lnTo>
                <a:lnTo>
                  <a:pt x="3474" y="1212"/>
                </a:lnTo>
                <a:lnTo>
                  <a:pt x="3484" y="1214"/>
                </a:lnTo>
                <a:lnTo>
                  <a:pt x="3484" y="1214"/>
                </a:lnTo>
                <a:lnTo>
                  <a:pt x="3492" y="1214"/>
                </a:lnTo>
                <a:lnTo>
                  <a:pt x="3492" y="1214"/>
                </a:lnTo>
                <a:lnTo>
                  <a:pt x="3518" y="1214"/>
                </a:lnTo>
                <a:lnTo>
                  <a:pt x="3526" y="1212"/>
                </a:lnTo>
                <a:lnTo>
                  <a:pt x="3532" y="1210"/>
                </a:lnTo>
                <a:lnTo>
                  <a:pt x="3536" y="1204"/>
                </a:lnTo>
                <a:lnTo>
                  <a:pt x="3538" y="1196"/>
                </a:lnTo>
                <a:lnTo>
                  <a:pt x="3538" y="1170"/>
                </a:lnTo>
                <a:lnTo>
                  <a:pt x="3538" y="1170"/>
                </a:lnTo>
                <a:lnTo>
                  <a:pt x="3538" y="884"/>
                </a:lnTo>
                <a:lnTo>
                  <a:pt x="3538" y="884"/>
                </a:lnTo>
                <a:lnTo>
                  <a:pt x="3540" y="860"/>
                </a:lnTo>
                <a:lnTo>
                  <a:pt x="3542" y="852"/>
                </a:lnTo>
                <a:lnTo>
                  <a:pt x="3546" y="846"/>
                </a:lnTo>
                <a:lnTo>
                  <a:pt x="3552" y="842"/>
                </a:lnTo>
                <a:lnTo>
                  <a:pt x="3560" y="840"/>
                </a:lnTo>
                <a:lnTo>
                  <a:pt x="3586" y="838"/>
                </a:lnTo>
                <a:lnTo>
                  <a:pt x="3586" y="838"/>
                </a:lnTo>
                <a:lnTo>
                  <a:pt x="3694" y="838"/>
                </a:lnTo>
                <a:lnTo>
                  <a:pt x="3694" y="838"/>
                </a:lnTo>
                <a:lnTo>
                  <a:pt x="3718" y="840"/>
                </a:lnTo>
                <a:lnTo>
                  <a:pt x="3726" y="842"/>
                </a:lnTo>
                <a:lnTo>
                  <a:pt x="3732" y="846"/>
                </a:lnTo>
                <a:lnTo>
                  <a:pt x="3736" y="850"/>
                </a:lnTo>
                <a:lnTo>
                  <a:pt x="3738" y="858"/>
                </a:lnTo>
                <a:lnTo>
                  <a:pt x="3740" y="882"/>
                </a:lnTo>
                <a:lnTo>
                  <a:pt x="3740" y="882"/>
                </a:lnTo>
                <a:lnTo>
                  <a:pt x="3740" y="900"/>
                </a:lnTo>
                <a:lnTo>
                  <a:pt x="3742" y="908"/>
                </a:lnTo>
                <a:lnTo>
                  <a:pt x="3748" y="916"/>
                </a:lnTo>
                <a:lnTo>
                  <a:pt x="3748" y="916"/>
                </a:lnTo>
                <a:lnTo>
                  <a:pt x="3772" y="926"/>
                </a:lnTo>
                <a:lnTo>
                  <a:pt x="3780" y="930"/>
                </a:lnTo>
                <a:lnTo>
                  <a:pt x="3786" y="936"/>
                </a:lnTo>
                <a:lnTo>
                  <a:pt x="3788" y="942"/>
                </a:lnTo>
                <a:lnTo>
                  <a:pt x="3790" y="952"/>
                </a:lnTo>
                <a:lnTo>
                  <a:pt x="3790" y="978"/>
                </a:lnTo>
                <a:lnTo>
                  <a:pt x="3790" y="978"/>
                </a:lnTo>
                <a:lnTo>
                  <a:pt x="3790" y="1024"/>
                </a:lnTo>
                <a:lnTo>
                  <a:pt x="3792" y="1050"/>
                </a:lnTo>
                <a:lnTo>
                  <a:pt x="3794" y="1076"/>
                </a:lnTo>
                <a:lnTo>
                  <a:pt x="3794" y="1076"/>
                </a:lnTo>
                <a:lnTo>
                  <a:pt x="3800" y="1066"/>
                </a:lnTo>
                <a:lnTo>
                  <a:pt x="3802" y="1058"/>
                </a:lnTo>
                <a:lnTo>
                  <a:pt x="3802" y="1044"/>
                </a:lnTo>
                <a:lnTo>
                  <a:pt x="3802" y="1044"/>
                </a:lnTo>
                <a:lnTo>
                  <a:pt x="3804" y="962"/>
                </a:lnTo>
                <a:lnTo>
                  <a:pt x="3802" y="880"/>
                </a:lnTo>
                <a:lnTo>
                  <a:pt x="3802" y="880"/>
                </a:lnTo>
                <a:lnTo>
                  <a:pt x="3802" y="870"/>
                </a:lnTo>
                <a:lnTo>
                  <a:pt x="3804" y="862"/>
                </a:lnTo>
                <a:lnTo>
                  <a:pt x="3806" y="854"/>
                </a:lnTo>
                <a:lnTo>
                  <a:pt x="3810" y="848"/>
                </a:lnTo>
                <a:lnTo>
                  <a:pt x="3816" y="842"/>
                </a:lnTo>
                <a:lnTo>
                  <a:pt x="3822" y="838"/>
                </a:lnTo>
                <a:lnTo>
                  <a:pt x="3838" y="830"/>
                </a:lnTo>
                <a:lnTo>
                  <a:pt x="3838" y="830"/>
                </a:lnTo>
                <a:lnTo>
                  <a:pt x="3916" y="806"/>
                </a:lnTo>
                <a:lnTo>
                  <a:pt x="3992" y="780"/>
                </a:lnTo>
                <a:lnTo>
                  <a:pt x="3992" y="780"/>
                </a:lnTo>
                <a:lnTo>
                  <a:pt x="4006" y="774"/>
                </a:lnTo>
                <a:lnTo>
                  <a:pt x="4020" y="768"/>
                </a:lnTo>
                <a:lnTo>
                  <a:pt x="4036" y="766"/>
                </a:lnTo>
                <a:lnTo>
                  <a:pt x="4042" y="764"/>
                </a:lnTo>
                <a:lnTo>
                  <a:pt x="4050" y="766"/>
                </a:lnTo>
                <a:lnTo>
                  <a:pt x="4050" y="766"/>
                </a:lnTo>
                <a:lnTo>
                  <a:pt x="4056" y="774"/>
                </a:lnTo>
                <a:lnTo>
                  <a:pt x="4060" y="782"/>
                </a:lnTo>
                <a:lnTo>
                  <a:pt x="4060" y="800"/>
                </a:lnTo>
                <a:lnTo>
                  <a:pt x="4060" y="800"/>
                </a:lnTo>
                <a:lnTo>
                  <a:pt x="4060" y="892"/>
                </a:lnTo>
                <a:lnTo>
                  <a:pt x="4060" y="892"/>
                </a:lnTo>
                <a:lnTo>
                  <a:pt x="4062" y="902"/>
                </a:lnTo>
                <a:lnTo>
                  <a:pt x="4064" y="912"/>
                </a:lnTo>
                <a:lnTo>
                  <a:pt x="4072" y="918"/>
                </a:lnTo>
                <a:lnTo>
                  <a:pt x="4080" y="924"/>
                </a:lnTo>
                <a:lnTo>
                  <a:pt x="4080" y="924"/>
                </a:lnTo>
                <a:lnTo>
                  <a:pt x="4096" y="932"/>
                </a:lnTo>
                <a:lnTo>
                  <a:pt x="4112" y="940"/>
                </a:lnTo>
                <a:lnTo>
                  <a:pt x="4128" y="944"/>
                </a:lnTo>
                <a:lnTo>
                  <a:pt x="4146" y="946"/>
                </a:lnTo>
                <a:lnTo>
                  <a:pt x="4146" y="946"/>
                </a:lnTo>
                <a:lnTo>
                  <a:pt x="4152" y="948"/>
                </a:lnTo>
                <a:lnTo>
                  <a:pt x="4158" y="950"/>
                </a:lnTo>
                <a:lnTo>
                  <a:pt x="4160" y="954"/>
                </a:lnTo>
                <a:lnTo>
                  <a:pt x="4164" y="960"/>
                </a:lnTo>
                <a:lnTo>
                  <a:pt x="4166" y="972"/>
                </a:lnTo>
                <a:lnTo>
                  <a:pt x="4170" y="982"/>
                </a:lnTo>
                <a:lnTo>
                  <a:pt x="4170" y="982"/>
                </a:lnTo>
                <a:lnTo>
                  <a:pt x="4178" y="974"/>
                </a:lnTo>
                <a:lnTo>
                  <a:pt x="4182" y="964"/>
                </a:lnTo>
                <a:lnTo>
                  <a:pt x="4184" y="954"/>
                </a:lnTo>
                <a:lnTo>
                  <a:pt x="4184" y="944"/>
                </a:lnTo>
                <a:lnTo>
                  <a:pt x="4184" y="944"/>
                </a:lnTo>
                <a:lnTo>
                  <a:pt x="4184" y="782"/>
                </a:lnTo>
                <a:lnTo>
                  <a:pt x="4184" y="782"/>
                </a:lnTo>
                <a:lnTo>
                  <a:pt x="4184" y="760"/>
                </a:lnTo>
                <a:lnTo>
                  <a:pt x="4188" y="750"/>
                </a:lnTo>
                <a:lnTo>
                  <a:pt x="4194" y="742"/>
                </a:lnTo>
                <a:lnTo>
                  <a:pt x="4194" y="742"/>
                </a:lnTo>
                <a:lnTo>
                  <a:pt x="4236" y="736"/>
                </a:lnTo>
                <a:lnTo>
                  <a:pt x="4278" y="734"/>
                </a:lnTo>
                <a:lnTo>
                  <a:pt x="4298" y="734"/>
                </a:lnTo>
                <a:lnTo>
                  <a:pt x="4320" y="736"/>
                </a:lnTo>
                <a:lnTo>
                  <a:pt x="4340" y="740"/>
                </a:lnTo>
                <a:lnTo>
                  <a:pt x="4360" y="744"/>
                </a:lnTo>
                <a:lnTo>
                  <a:pt x="4360" y="744"/>
                </a:lnTo>
                <a:lnTo>
                  <a:pt x="4370" y="744"/>
                </a:lnTo>
                <a:lnTo>
                  <a:pt x="4376" y="744"/>
                </a:lnTo>
                <a:lnTo>
                  <a:pt x="4382" y="746"/>
                </a:lnTo>
                <a:lnTo>
                  <a:pt x="4388" y="750"/>
                </a:lnTo>
                <a:lnTo>
                  <a:pt x="4390" y="756"/>
                </a:lnTo>
                <a:lnTo>
                  <a:pt x="4392" y="762"/>
                </a:lnTo>
                <a:lnTo>
                  <a:pt x="4394" y="778"/>
                </a:lnTo>
                <a:lnTo>
                  <a:pt x="4394" y="778"/>
                </a:lnTo>
                <a:lnTo>
                  <a:pt x="4394" y="830"/>
                </a:lnTo>
                <a:lnTo>
                  <a:pt x="4394" y="880"/>
                </a:lnTo>
                <a:lnTo>
                  <a:pt x="4394" y="980"/>
                </a:lnTo>
                <a:lnTo>
                  <a:pt x="4394" y="980"/>
                </a:lnTo>
                <a:lnTo>
                  <a:pt x="4398" y="986"/>
                </a:lnTo>
                <a:lnTo>
                  <a:pt x="4400" y="992"/>
                </a:lnTo>
                <a:lnTo>
                  <a:pt x="4402" y="1002"/>
                </a:lnTo>
                <a:lnTo>
                  <a:pt x="4402" y="1026"/>
                </a:lnTo>
                <a:lnTo>
                  <a:pt x="4402" y="1026"/>
                </a:lnTo>
                <a:lnTo>
                  <a:pt x="4402" y="1102"/>
                </a:lnTo>
                <a:lnTo>
                  <a:pt x="4402" y="1102"/>
                </a:lnTo>
                <a:lnTo>
                  <a:pt x="4402" y="1108"/>
                </a:lnTo>
                <a:lnTo>
                  <a:pt x="4404" y="1112"/>
                </a:lnTo>
                <a:lnTo>
                  <a:pt x="4406" y="1114"/>
                </a:lnTo>
                <a:lnTo>
                  <a:pt x="4408" y="1116"/>
                </a:lnTo>
                <a:lnTo>
                  <a:pt x="4416" y="1118"/>
                </a:lnTo>
                <a:lnTo>
                  <a:pt x="4424" y="1118"/>
                </a:lnTo>
                <a:lnTo>
                  <a:pt x="4424" y="1118"/>
                </a:lnTo>
                <a:lnTo>
                  <a:pt x="4444" y="1120"/>
                </a:lnTo>
                <a:lnTo>
                  <a:pt x="4454" y="1124"/>
                </a:lnTo>
                <a:lnTo>
                  <a:pt x="4462" y="1130"/>
                </a:lnTo>
                <a:lnTo>
                  <a:pt x="4462" y="1130"/>
                </a:lnTo>
                <a:lnTo>
                  <a:pt x="4474" y="1134"/>
                </a:lnTo>
                <a:lnTo>
                  <a:pt x="4480" y="1136"/>
                </a:lnTo>
                <a:lnTo>
                  <a:pt x="4486" y="1138"/>
                </a:lnTo>
                <a:lnTo>
                  <a:pt x="4492" y="1136"/>
                </a:lnTo>
                <a:lnTo>
                  <a:pt x="4496" y="1134"/>
                </a:lnTo>
                <a:lnTo>
                  <a:pt x="4500" y="1128"/>
                </a:lnTo>
                <a:lnTo>
                  <a:pt x="4504" y="1120"/>
                </a:lnTo>
                <a:lnTo>
                  <a:pt x="4504" y="1120"/>
                </a:lnTo>
                <a:lnTo>
                  <a:pt x="4504" y="1058"/>
                </a:lnTo>
                <a:lnTo>
                  <a:pt x="4504" y="1058"/>
                </a:lnTo>
                <a:lnTo>
                  <a:pt x="4504" y="1044"/>
                </a:lnTo>
                <a:lnTo>
                  <a:pt x="4508" y="1032"/>
                </a:lnTo>
                <a:lnTo>
                  <a:pt x="4510" y="1028"/>
                </a:lnTo>
                <a:lnTo>
                  <a:pt x="4514" y="1022"/>
                </a:lnTo>
                <a:lnTo>
                  <a:pt x="4520" y="1018"/>
                </a:lnTo>
                <a:lnTo>
                  <a:pt x="4528" y="1016"/>
                </a:lnTo>
                <a:lnTo>
                  <a:pt x="4528" y="1016"/>
                </a:lnTo>
                <a:lnTo>
                  <a:pt x="4532" y="1012"/>
                </a:lnTo>
                <a:lnTo>
                  <a:pt x="4536" y="1010"/>
                </a:lnTo>
                <a:lnTo>
                  <a:pt x="4540" y="1004"/>
                </a:lnTo>
                <a:lnTo>
                  <a:pt x="4542" y="1000"/>
                </a:lnTo>
                <a:lnTo>
                  <a:pt x="4542" y="990"/>
                </a:lnTo>
                <a:lnTo>
                  <a:pt x="4542" y="980"/>
                </a:lnTo>
                <a:lnTo>
                  <a:pt x="4542" y="980"/>
                </a:lnTo>
                <a:lnTo>
                  <a:pt x="4542" y="964"/>
                </a:lnTo>
                <a:lnTo>
                  <a:pt x="4544" y="950"/>
                </a:lnTo>
                <a:lnTo>
                  <a:pt x="4548" y="936"/>
                </a:lnTo>
                <a:lnTo>
                  <a:pt x="4552" y="928"/>
                </a:lnTo>
                <a:lnTo>
                  <a:pt x="4558" y="922"/>
                </a:lnTo>
                <a:lnTo>
                  <a:pt x="4558" y="922"/>
                </a:lnTo>
                <a:lnTo>
                  <a:pt x="4562" y="914"/>
                </a:lnTo>
                <a:lnTo>
                  <a:pt x="4564" y="904"/>
                </a:lnTo>
                <a:lnTo>
                  <a:pt x="4564" y="884"/>
                </a:lnTo>
                <a:lnTo>
                  <a:pt x="4564" y="884"/>
                </a:lnTo>
                <a:lnTo>
                  <a:pt x="4566" y="766"/>
                </a:lnTo>
                <a:lnTo>
                  <a:pt x="4564" y="646"/>
                </a:lnTo>
                <a:lnTo>
                  <a:pt x="4564" y="646"/>
                </a:lnTo>
                <a:lnTo>
                  <a:pt x="4564" y="628"/>
                </a:lnTo>
                <a:lnTo>
                  <a:pt x="4566" y="620"/>
                </a:lnTo>
                <a:lnTo>
                  <a:pt x="4568" y="610"/>
                </a:lnTo>
                <a:lnTo>
                  <a:pt x="4568" y="610"/>
                </a:lnTo>
                <a:lnTo>
                  <a:pt x="4570" y="604"/>
                </a:lnTo>
                <a:lnTo>
                  <a:pt x="4574" y="600"/>
                </a:lnTo>
                <a:lnTo>
                  <a:pt x="4578" y="598"/>
                </a:lnTo>
                <a:lnTo>
                  <a:pt x="4586" y="596"/>
                </a:lnTo>
                <a:lnTo>
                  <a:pt x="4586" y="596"/>
                </a:lnTo>
                <a:lnTo>
                  <a:pt x="4624" y="596"/>
                </a:lnTo>
                <a:lnTo>
                  <a:pt x="4660" y="594"/>
                </a:lnTo>
                <a:lnTo>
                  <a:pt x="4698" y="592"/>
                </a:lnTo>
                <a:lnTo>
                  <a:pt x="4736" y="592"/>
                </a:lnTo>
                <a:lnTo>
                  <a:pt x="4736" y="592"/>
                </a:lnTo>
                <a:lnTo>
                  <a:pt x="4748" y="592"/>
                </a:lnTo>
                <a:lnTo>
                  <a:pt x="4754" y="594"/>
                </a:lnTo>
                <a:lnTo>
                  <a:pt x="4760" y="598"/>
                </a:lnTo>
                <a:lnTo>
                  <a:pt x="4760" y="598"/>
                </a:lnTo>
                <a:lnTo>
                  <a:pt x="4764" y="606"/>
                </a:lnTo>
                <a:lnTo>
                  <a:pt x="4766" y="616"/>
                </a:lnTo>
                <a:lnTo>
                  <a:pt x="4766" y="636"/>
                </a:lnTo>
                <a:lnTo>
                  <a:pt x="4766" y="636"/>
                </a:lnTo>
                <a:lnTo>
                  <a:pt x="4766" y="948"/>
                </a:lnTo>
                <a:lnTo>
                  <a:pt x="4766" y="948"/>
                </a:lnTo>
                <a:lnTo>
                  <a:pt x="4768" y="974"/>
                </a:lnTo>
                <a:lnTo>
                  <a:pt x="4770" y="998"/>
                </a:lnTo>
                <a:lnTo>
                  <a:pt x="4770" y="998"/>
                </a:lnTo>
                <a:lnTo>
                  <a:pt x="4772" y="1008"/>
                </a:lnTo>
                <a:lnTo>
                  <a:pt x="4776" y="1012"/>
                </a:lnTo>
                <a:lnTo>
                  <a:pt x="4782" y="1014"/>
                </a:lnTo>
                <a:lnTo>
                  <a:pt x="4790" y="1014"/>
                </a:lnTo>
                <a:lnTo>
                  <a:pt x="4790" y="1014"/>
                </a:lnTo>
                <a:lnTo>
                  <a:pt x="4802" y="1006"/>
                </a:lnTo>
                <a:lnTo>
                  <a:pt x="4814" y="1002"/>
                </a:lnTo>
                <a:lnTo>
                  <a:pt x="4814" y="1002"/>
                </a:lnTo>
                <a:lnTo>
                  <a:pt x="4848" y="1000"/>
                </a:lnTo>
                <a:lnTo>
                  <a:pt x="4882" y="1000"/>
                </a:lnTo>
                <a:lnTo>
                  <a:pt x="4950" y="1000"/>
                </a:lnTo>
                <a:lnTo>
                  <a:pt x="4950" y="1000"/>
                </a:lnTo>
                <a:lnTo>
                  <a:pt x="4960" y="1002"/>
                </a:lnTo>
                <a:lnTo>
                  <a:pt x="4970" y="1004"/>
                </a:lnTo>
                <a:lnTo>
                  <a:pt x="4978" y="1010"/>
                </a:lnTo>
                <a:lnTo>
                  <a:pt x="4982" y="1020"/>
                </a:lnTo>
                <a:lnTo>
                  <a:pt x="4982" y="1020"/>
                </a:lnTo>
                <a:lnTo>
                  <a:pt x="4984" y="1026"/>
                </a:lnTo>
                <a:lnTo>
                  <a:pt x="4986" y="1030"/>
                </a:lnTo>
                <a:lnTo>
                  <a:pt x="4988" y="1034"/>
                </a:lnTo>
                <a:lnTo>
                  <a:pt x="4988" y="1034"/>
                </a:lnTo>
                <a:lnTo>
                  <a:pt x="4992" y="1020"/>
                </a:lnTo>
                <a:lnTo>
                  <a:pt x="4996" y="1014"/>
                </a:lnTo>
                <a:lnTo>
                  <a:pt x="5000" y="1008"/>
                </a:lnTo>
                <a:lnTo>
                  <a:pt x="5004" y="1004"/>
                </a:lnTo>
                <a:lnTo>
                  <a:pt x="5010" y="1002"/>
                </a:lnTo>
                <a:lnTo>
                  <a:pt x="5018" y="1000"/>
                </a:lnTo>
                <a:lnTo>
                  <a:pt x="5026" y="1000"/>
                </a:lnTo>
                <a:lnTo>
                  <a:pt x="5026" y="1000"/>
                </a:lnTo>
                <a:lnTo>
                  <a:pt x="5034" y="1002"/>
                </a:lnTo>
                <a:lnTo>
                  <a:pt x="5040" y="1004"/>
                </a:lnTo>
                <a:lnTo>
                  <a:pt x="5044" y="1010"/>
                </a:lnTo>
                <a:lnTo>
                  <a:pt x="5046" y="1016"/>
                </a:lnTo>
                <a:lnTo>
                  <a:pt x="5046" y="1016"/>
                </a:lnTo>
                <a:lnTo>
                  <a:pt x="5048" y="1090"/>
                </a:lnTo>
                <a:lnTo>
                  <a:pt x="5046" y="1126"/>
                </a:lnTo>
                <a:lnTo>
                  <a:pt x="5046" y="1144"/>
                </a:lnTo>
                <a:lnTo>
                  <a:pt x="5042" y="1162"/>
                </a:lnTo>
                <a:lnTo>
                  <a:pt x="5042" y="1162"/>
                </a:lnTo>
                <a:lnTo>
                  <a:pt x="5038" y="1170"/>
                </a:lnTo>
                <a:lnTo>
                  <a:pt x="5040" y="1174"/>
                </a:lnTo>
                <a:lnTo>
                  <a:pt x="5044" y="1174"/>
                </a:lnTo>
                <a:lnTo>
                  <a:pt x="5050" y="1176"/>
                </a:lnTo>
                <a:lnTo>
                  <a:pt x="5050" y="1176"/>
                </a:lnTo>
                <a:lnTo>
                  <a:pt x="5086" y="1174"/>
                </a:lnTo>
                <a:lnTo>
                  <a:pt x="5122" y="1174"/>
                </a:lnTo>
                <a:lnTo>
                  <a:pt x="5122" y="1174"/>
                </a:lnTo>
                <a:lnTo>
                  <a:pt x="5122" y="1172"/>
                </a:lnTo>
                <a:lnTo>
                  <a:pt x="5122" y="1172"/>
                </a:lnTo>
                <a:lnTo>
                  <a:pt x="5120" y="1170"/>
                </a:lnTo>
                <a:lnTo>
                  <a:pt x="5122" y="1172"/>
                </a:lnTo>
                <a:lnTo>
                  <a:pt x="5122" y="1172"/>
                </a:lnTo>
                <a:lnTo>
                  <a:pt x="5122" y="1174"/>
                </a:lnTo>
                <a:lnTo>
                  <a:pt x="5120" y="1174"/>
                </a:lnTo>
                <a:lnTo>
                  <a:pt x="5120" y="1174"/>
                </a:lnTo>
                <a:lnTo>
                  <a:pt x="5052" y="1174"/>
                </a:lnTo>
                <a:lnTo>
                  <a:pt x="5052" y="1174"/>
                </a:lnTo>
                <a:lnTo>
                  <a:pt x="5048" y="1174"/>
                </a:lnTo>
                <a:lnTo>
                  <a:pt x="5042" y="1174"/>
                </a:lnTo>
                <a:lnTo>
                  <a:pt x="5042" y="1174"/>
                </a:lnTo>
                <a:lnTo>
                  <a:pt x="5040" y="1172"/>
                </a:lnTo>
                <a:lnTo>
                  <a:pt x="5040" y="1164"/>
                </a:lnTo>
                <a:lnTo>
                  <a:pt x="5040" y="1164"/>
                </a:lnTo>
                <a:lnTo>
                  <a:pt x="5048" y="1160"/>
                </a:lnTo>
                <a:lnTo>
                  <a:pt x="5056" y="1158"/>
                </a:lnTo>
                <a:lnTo>
                  <a:pt x="5072" y="1158"/>
                </a:lnTo>
                <a:lnTo>
                  <a:pt x="5090" y="1158"/>
                </a:lnTo>
                <a:lnTo>
                  <a:pt x="5106" y="1158"/>
                </a:lnTo>
                <a:lnTo>
                  <a:pt x="5106" y="1158"/>
                </a:lnTo>
                <a:lnTo>
                  <a:pt x="5116" y="1158"/>
                </a:lnTo>
                <a:lnTo>
                  <a:pt x="5124" y="1156"/>
                </a:lnTo>
                <a:lnTo>
                  <a:pt x="5132" y="1152"/>
                </a:lnTo>
                <a:lnTo>
                  <a:pt x="5134" y="1150"/>
                </a:lnTo>
                <a:lnTo>
                  <a:pt x="5136" y="1144"/>
                </a:lnTo>
                <a:lnTo>
                  <a:pt x="5136" y="1144"/>
                </a:lnTo>
                <a:lnTo>
                  <a:pt x="5138" y="1118"/>
                </a:lnTo>
                <a:lnTo>
                  <a:pt x="5138" y="1090"/>
                </a:lnTo>
                <a:lnTo>
                  <a:pt x="5138" y="1090"/>
                </a:lnTo>
                <a:lnTo>
                  <a:pt x="5136" y="964"/>
                </a:lnTo>
                <a:lnTo>
                  <a:pt x="5136" y="836"/>
                </a:lnTo>
                <a:lnTo>
                  <a:pt x="5136" y="836"/>
                </a:lnTo>
                <a:lnTo>
                  <a:pt x="5138" y="824"/>
                </a:lnTo>
                <a:lnTo>
                  <a:pt x="5140" y="812"/>
                </a:lnTo>
                <a:lnTo>
                  <a:pt x="5140" y="812"/>
                </a:lnTo>
                <a:lnTo>
                  <a:pt x="5144" y="808"/>
                </a:lnTo>
                <a:lnTo>
                  <a:pt x="5146" y="804"/>
                </a:lnTo>
                <a:lnTo>
                  <a:pt x="5146" y="804"/>
                </a:lnTo>
                <a:lnTo>
                  <a:pt x="5164" y="800"/>
                </a:lnTo>
                <a:lnTo>
                  <a:pt x="5182" y="798"/>
                </a:lnTo>
                <a:lnTo>
                  <a:pt x="5216" y="800"/>
                </a:lnTo>
                <a:lnTo>
                  <a:pt x="5216" y="800"/>
                </a:lnTo>
                <a:lnTo>
                  <a:pt x="5222" y="800"/>
                </a:lnTo>
                <a:lnTo>
                  <a:pt x="5228" y="802"/>
                </a:lnTo>
                <a:lnTo>
                  <a:pt x="5232" y="806"/>
                </a:lnTo>
                <a:lnTo>
                  <a:pt x="5236" y="810"/>
                </a:lnTo>
                <a:lnTo>
                  <a:pt x="5238" y="820"/>
                </a:lnTo>
                <a:lnTo>
                  <a:pt x="5240" y="832"/>
                </a:lnTo>
                <a:lnTo>
                  <a:pt x="5240" y="832"/>
                </a:lnTo>
                <a:lnTo>
                  <a:pt x="5238" y="884"/>
                </a:lnTo>
                <a:lnTo>
                  <a:pt x="5238" y="938"/>
                </a:lnTo>
                <a:lnTo>
                  <a:pt x="5238" y="1044"/>
                </a:lnTo>
                <a:lnTo>
                  <a:pt x="5238" y="1044"/>
                </a:lnTo>
                <a:lnTo>
                  <a:pt x="5238" y="1052"/>
                </a:lnTo>
                <a:lnTo>
                  <a:pt x="5238" y="1052"/>
                </a:lnTo>
                <a:lnTo>
                  <a:pt x="5244" y="1056"/>
                </a:lnTo>
                <a:lnTo>
                  <a:pt x="5250" y="1058"/>
                </a:lnTo>
                <a:lnTo>
                  <a:pt x="5264" y="1058"/>
                </a:lnTo>
                <a:lnTo>
                  <a:pt x="5278" y="1056"/>
                </a:lnTo>
                <a:lnTo>
                  <a:pt x="5290" y="1056"/>
                </a:lnTo>
                <a:lnTo>
                  <a:pt x="5290" y="1056"/>
                </a:lnTo>
                <a:lnTo>
                  <a:pt x="5300" y="1056"/>
                </a:lnTo>
                <a:lnTo>
                  <a:pt x="5300" y="1056"/>
                </a:lnTo>
                <a:lnTo>
                  <a:pt x="5316" y="1058"/>
                </a:lnTo>
                <a:lnTo>
                  <a:pt x="5324" y="1060"/>
                </a:lnTo>
                <a:lnTo>
                  <a:pt x="5332" y="1064"/>
                </a:lnTo>
                <a:lnTo>
                  <a:pt x="5332" y="1064"/>
                </a:lnTo>
                <a:lnTo>
                  <a:pt x="5336" y="1070"/>
                </a:lnTo>
                <a:lnTo>
                  <a:pt x="5338" y="1078"/>
                </a:lnTo>
                <a:lnTo>
                  <a:pt x="5340" y="1092"/>
                </a:lnTo>
                <a:lnTo>
                  <a:pt x="5340" y="1092"/>
                </a:lnTo>
                <a:lnTo>
                  <a:pt x="5344" y="1100"/>
                </a:lnTo>
                <a:lnTo>
                  <a:pt x="5344" y="1100"/>
                </a:lnTo>
                <a:lnTo>
                  <a:pt x="5350" y="1102"/>
                </a:lnTo>
                <a:lnTo>
                  <a:pt x="5358" y="1102"/>
                </a:lnTo>
                <a:lnTo>
                  <a:pt x="5372" y="1102"/>
                </a:lnTo>
                <a:lnTo>
                  <a:pt x="5372" y="1102"/>
                </a:lnTo>
                <a:lnTo>
                  <a:pt x="5392" y="1104"/>
                </a:lnTo>
                <a:lnTo>
                  <a:pt x="5400" y="1106"/>
                </a:lnTo>
                <a:lnTo>
                  <a:pt x="5404" y="1108"/>
                </a:lnTo>
                <a:lnTo>
                  <a:pt x="5406" y="1112"/>
                </a:lnTo>
                <a:lnTo>
                  <a:pt x="5410" y="1120"/>
                </a:lnTo>
                <a:lnTo>
                  <a:pt x="5412" y="1140"/>
                </a:lnTo>
                <a:lnTo>
                  <a:pt x="5412" y="1140"/>
                </a:lnTo>
                <a:lnTo>
                  <a:pt x="5412" y="1146"/>
                </a:lnTo>
                <a:lnTo>
                  <a:pt x="5414" y="1150"/>
                </a:lnTo>
                <a:lnTo>
                  <a:pt x="5414" y="1150"/>
                </a:lnTo>
                <a:lnTo>
                  <a:pt x="5432" y="1154"/>
                </a:lnTo>
                <a:lnTo>
                  <a:pt x="5448" y="1154"/>
                </a:lnTo>
                <a:lnTo>
                  <a:pt x="5466" y="1152"/>
                </a:lnTo>
                <a:lnTo>
                  <a:pt x="5482" y="1148"/>
                </a:lnTo>
                <a:lnTo>
                  <a:pt x="5482" y="1148"/>
                </a:lnTo>
                <a:lnTo>
                  <a:pt x="5484" y="1144"/>
                </a:lnTo>
                <a:lnTo>
                  <a:pt x="5486" y="1138"/>
                </a:lnTo>
                <a:lnTo>
                  <a:pt x="5486" y="1138"/>
                </a:lnTo>
                <a:lnTo>
                  <a:pt x="5486" y="1096"/>
                </a:lnTo>
                <a:lnTo>
                  <a:pt x="5486" y="1054"/>
                </a:lnTo>
                <a:lnTo>
                  <a:pt x="5486" y="1054"/>
                </a:lnTo>
                <a:lnTo>
                  <a:pt x="5488" y="1036"/>
                </a:lnTo>
                <a:lnTo>
                  <a:pt x="5490" y="1030"/>
                </a:lnTo>
                <a:lnTo>
                  <a:pt x="5492" y="1026"/>
                </a:lnTo>
                <a:lnTo>
                  <a:pt x="5498" y="1022"/>
                </a:lnTo>
                <a:lnTo>
                  <a:pt x="5504" y="1020"/>
                </a:lnTo>
                <a:lnTo>
                  <a:pt x="5522" y="1018"/>
                </a:lnTo>
                <a:lnTo>
                  <a:pt x="5522" y="1018"/>
                </a:lnTo>
                <a:lnTo>
                  <a:pt x="5536" y="1018"/>
                </a:lnTo>
                <a:lnTo>
                  <a:pt x="5542" y="1016"/>
                </a:lnTo>
                <a:lnTo>
                  <a:pt x="5548" y="1014"/>
                </a:lnTo>
                <a:lnTo>
                  <a:pt x="5548" y="1014"/>
                </a:lnTo>
                <a:lnTo>
                  <a:pt x="5550" y="1006"/>
                </a:lnTo>
                <a:lnTo>
                  <a:pt x="5552" y="1000"/>
                </a:lnTo>
                <a:lnTo>
                  <a:pt x="5552" y="1000"/>
                </a:lnTo>
                <a:lnTo>
                  <a:pt x="5552" y="994"/>
                </a:lnTo>
                <a:lnTo>
                  <a:pt x="5552" y="994"/>
                </a:lnTo>
                <a:lnTo>
                  <a:pt x="5552" y="970"/>
                </a:lnTo>
                <a:lnTo>
                  <a:pt x="5554" y="952"/>
                </a:lnTo>
                <a:lnTo>
                  <a:pt x="5556" y="938"/>
                </a:lnTo>
                <a:lnTo>
                  <a:pt x="5562" y="930"/>
                </a:lnTo>
                <a:lnTo>
                  <a:pt x="5570" y="924"/>
                </a:lnTo>
                <a:lnTo>
                  <a:pt x="5584" y="922"/>
                </a:lnTo>
                <a:lnTo>
                  <a:pt x="5602" y="922"/>
                </a:lnTo>
                <a:lnTo>
                  <a:pt x="5628" y="922"/>
                </a:lnTo>
                <a:lnTo>
                  <a:pt x="5628" y="922"/>
                </a:lnTo>
                <a:lnTo>
                  <a:pt x="5664" y="920"/>
                </a:lnTo>
                <a:lnTo>
                  <a:pt x="5674" y="920"/>
                </a:lnTo>
                <a:lnTo>
                  <a:pt x="5682" y="922"/>
                </a:lnTo>
                <a:lnTo>
                  <a:pt x="5692" y="926"/>
                </a:lnTo>
                <a:lnTo>
                  <a:pt x="5700" y="930"/>
                </a:lnTo>
                <a:lnTo>
                  <a:pt x="5700" y="930"/>
                </a:lnTo>
                <a:lnTo>
                  <a:pt x="5706" y="938"/>
                </a:lnTo>
                <a:lnTo>
                  <a:pt x="5706" y="944"/>
                </a:lnTo>
                <a:lnTo>
                  <a:pt x="5706" y="960"/>
                </a:lnTo>
                <a:lnTo>
                  <a:pt x="5706" y="960"/>
                </a:lnTo>
                <a:lnTo>
                  <a:pt x="5706" y="1222"/>
                </a:lnTo>
                <a:lnTo>
                  <a:pt x="5708" y="1484"/>
                </a:lnTo>
                <a:lnTo>
                  <a:pt x="5708" y="1484"/>
                </a:lnTo>
                <a:lnTo>
                  <a:pt x="5706" y="1502"/>
                </a:lnTo>
                <a:lnTo>
                  <a:pt x="5704" y="1508"/>
                </a:lnTo>
                <a:lnTo>
                  <a:pt x="5700" y="1512"/>
                </a:lnTo>
                <a:lnTo>
                  <a:pt x="5696" y="1516"/>
                </a:lnTo>
                <a:lnTo>
                  <a:pt x="5690" y="1518"/>
                </a:lnTo>
                <a:lnTo>
                  <a:pt x="5672" y="1518"/>
                </a:lnTo>
                <a:lnTo>
                  <a:pt x="5672" y="1518"/>
                </a:lnTo>
                <a:lnTo>
                  <a:pt x="66" y="1518"/>
                </a:lnTo>
                <a:lnTo>
                  <a:pt x="66" y="1518"/>
                </a:lnTo>
                <a:lnTo>
                  <a:pt x="30" y="1520"/>
                </a:lnTo>
                <a:lnTo>
                  <a:pt x="30" y="1520"/>
                </a:lnTo>
                <a:close/>
              </a:path>
            </a:pathLst>
          </a:custGeom>
          <a:solidFill>
            <a:srgbClr val="00429E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TextBox 11"/>
          <p:cNvSpPr txBox="1"/>
          <p:nvPr/>
        </p:nvSpPr>
        <p:spPr>
          <a:xfrm>
            <a:off x="3801717" y="610850"/>
            <a:ext cx="45612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dirty="0">
                <a:solidFill>
                  <a:srgbClr val="FBCA48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T</a:t>
            </a:r>
            <a:r>
              <a:rPr lang="en-US" altLang="zh-CN" sz="8800" b="1" dirty="0" smtClean="0">
                <a:solidFill>
                  <a:srgbClr val="FBCA48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hanks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44970" y="1894410"/>
            <a:ext cx="434973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caodaogang@unimlink.com</a:t>
            </a: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079" y="2728477"/>
            <a:ext cx="2249207" cy="76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61236" y="3617959"/>
            <a:ext cx="56098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A </a:t>
            </a:r>
            <a:r>
              <a:rPr lang="en-US" sz="2400" dirty="0"/>
              <a:t>s</a:t>
            </a:r>
            <a:r>
              <a:rPr lang="en-US" sz="2400" dirty="0" smtClean="0"/>
              <a:t>tartup company located in Beijing. China</a:t>
            </a:r>
          </a:p>
          <a:p>
            <a:pPr algn="ctr"/>
            <a:r>
              <a:rPr lang="en-US" sz="2400" dirty="0" smtClean="0"/>
              <a:t>http://</a:t>
            </a:r>
            <a:r>
              <a:rPr lang="en-US" sz="2400" dirty="0" err="1" smtClean="0"/>
              <a:t>www.unimlink.com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53602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PPT素材包\60-79\62ZH.jpg"/>
          <p:cNvPicPr>
            <a:picLocks noChangeAspect="1" noChangeArrowheads="1"/>
          </p:cNvPicPr>
          <p:nvPr/>
        </p:nvPicPr>
        <p:blipFill rotWithShape="1"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215176" cy="429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等腰三角形 3"/>
          <p:cNvSpPr/>
          <p:nvPr/>
        </p:nvSpPr>
        <p:spPr>
          <a:xfrm rot="10800000">
            <a:off x="11809376" y="0"/>
            <a:ext cx="382624" cy="724060"/>
          </a:xfrm>
          <a:custGeom>
            <a:avLst/>
            <a:gdLst/>
            <a:ahLst/>
            <a:cxnLst/>
            <a:rect l="l" t="t" r="r" b="b"/>
            <a:pathLst>
              <a:path w="382624" h="724060">
                <a:moveTo>
                  <a:pt x="382624" y="724060"/>
                </a:moveTo>
                <a:lnTo>
                  <a:pt x="0" y="724060"/>
                </a:lnTo>
                <a:lnTo>
                  <a:pt x="0" y="0"/>
                </a:lnTo>
                <a:close/>
              </a:path>
            </a:pathLst>
          </a:custGeom>
          <a:solidFill>
            <a:srgbClr val="00429E"/>
          </a:solidFill>
          <a:ln>
            <a:solidFill>
              <a:srgbClr val="2D76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等腰三角形 5"/>
          <p:cNvSpPr/>
          <p:nvPr/>
        </p:nvSpPr>
        <p:spPr>
          <a:xfrm rot="10800000">
            <a:off x="11050199" y="0"/>
            <a:ext cx="765249" cy="7240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6"/>
          <p:cNvSpPr/>
          <p:nvPr/>
        </p:nvSpPr>
        <p:spPr>
          <a:xfrm rot="10800000">
            <a:off x="11809817" y="1443840"/>
            <a:ext cx="382182" cy="723223"/>
          </a:xfrm>
          <a:custGeom>
            <a:avLst/>
            <a:gdLst/>
            <a:ahLst/>
            <a:cxnLst/>
            <a:rect l="l" t="t" r="r" b="b"/>
            <a:pathLst>
              <a:path w="382182" h="723223">
                <a:moveTo>
                  <a:pt x="382182" y="723223"/>
                </a:moveTo>
                <a:lnTo>
                  <a:pt x="0" y="723223"/>
                </a:lnTo>
                <a:lnTo>
                  <a:pt x="0" y="0"/>
                </a:lnTo>
                <a:close/>
              </a:path>
            </a:pathLst>
          </a:custGeom>
          <a:solidFill>
            <a:srgbClr val="00429E"/>
          </a:solidFill>
          <a:ln>
            <a:solidFill>
              <a:srgbClr val="2D76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等腰三角形 7"/>
          <p:cNvSpPr/>
          <p:nvPr/>
        </p:nvSpPr>
        <p:spPr>
          <a:xfrm>
            <a:off x="11434735" y="59"/>
            <a:ext cx="765249" cy="724060"/>
          </a:xfrm>
          <a:prstGeom prst="triangle">
            <a:avLst/>
          </a:prstGeom>
          <a:solidFill>
            <a:srgbClr val="FBCA48"/>
          </a:solidFill>
          <a:ln>
            <a:solidFill>
              <a:srgbClr val="FBCA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8"/>
          <p:cNvSpPr/>
          <p:nvPr/>
        </p:nvSpPr>
        <p:spPr>
          <a:xfrm>
            <a:off x="11815965" y="720964"/>
            <a:ext cx="399418" cy="724060"/>
          </a:xfrm>
          <a:custGeom>
            <a:avLst/>
            <a:gdLst/>
            <a:ahLst/>
            <a:cxnLst/>
            <a:rect l="l" t="t" r="r" b="b"/>
            <a:pathLst>
              <a:path w="399418" h="724060">
                <a:moveTo>
                  <a:pt x="382625" y="0"/>
                </a:moveTo>
                <a:lnTo>
                  <a:pt x="399418" y="31778"/>
                </a:lnTo>
                <a:lnTo>
                  <a:pt x="399418" y="724060"/>
                </a:lnTo>
                <a:lnTo>
                  <a:pt x="0" y="724060"/>
                </a:lnTo>
                <a:close/>
              </a:path>
            </a:pathLst>
          </a:custGeom>
          <a:solidFill>
            <a:srgbClr val="FBCA48"/>
          </a:solidFill>
          <a:ln>
            <a:solidFill>
              <a:srgbClr val="FBCA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9"/>
          <p:cNvSpPr/>
          <p:nvPr/>
        </p:nvSpPr>
        <p:spPr>
          <a:xfrm rot="10800000">
            <a:off x="11431692" y="721089"/>
            <a:ext cx="765249" cy="7240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16"/>
          <p:cNvSpPr/>
          <p:nvPr/>
        </p:nvSpPr>
        <p:spPr>
          <a:xfrm rot="10800000">
            <a:off x="10213768" y="-3096"/>
            <a:ext cx="765249" cy="724060"/>
          </a:xfrm>
          <a:prstGeom prst="triangle">
            <a:avLst/>
          </a:prstGeom>
          <a:solidFill>
            <a:srgbClr val="00429E"/>
          </a:solidFill>
          <a:ln>
            <a:solidFill>
              <a:srgbClr val="2D76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17"/>
          <p:cNvSpPr/>
          <p:nvPr/>
        </p:nvSpPr>
        <p:spPr>
          <a:xfrm>
            <a:off x="10596392" y="-3097"/>
            <a:ext cx="765249" cy="724060"/>
          </a:xfrm>
          <a:prstGeom prst="triangle">
            <a:avLst/>
          </a:prstGeom>
          <a:solidFill>
            <a:srgbClr val="FBCA48"/>
          </a:solidFill>
          <a:ln>
            <a:solidFill>
              <a:srgbClr val="FBCA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18"/>
          <p:cNvSpPr/>
          <p:nvPr/>
        </p:nvSpPr>
        <p:spPr>
          <a:xfrm rot="10800000">
            <a:off x="10596392" y="712244"/>
            <a:ext cx="765249" cy="724060"/>
          </a:xfrm>
          <a:prstGeom prst="triangle">
            <a:avLst/>
          </a:prstGeom>
          <a:solidFill>
            <a:srgbClr val="00429E"/>
          </a:solidFill>
          <a:ln>
            <a:solidFill>
              <a:srgbClr val="2D76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 11"/>
          <p:cNvGrpSpPr/>
          <p:nvPr/>
        </p:nvGrpSpPr>
        <p:grpSpPr>
          <a:xfrm>
            <a:off x="1822496" y="2645920"/>
            <a:ext cx="8547203" cy="2745230"/>
            <a:chOff x="597852" y="2283970"/>
            <a:chExt cx="7912094" cy="2351504"/>
          </a:xfrm>
        </p:grpSpPr>
        <p:grpSp>
          <p:nvGrpSpPr>
            <p:cNvPr id="13" name="组合 50"/>
            <p:cNvGrpSpPr/>
            <p:nvPr/>
          </p:nvGrpSpPr>
          <p:grpSpPr>
            <a:xfrm>
              <a:off x="2654523" y="2283970"/>
              <a:ext cx="1742081" cy="2351504"/>
              <a:chOff x="2654523" y="2283970"/>
              <a:chExt cx="1742081" cy="2351504"/>
            </a:xfrm>
            <a:solidFill>
              <a:srgbClr val="FF6600"/>
            </a:solidFill>
          </p:grpSpPr>
          <p:sp>
            <p:nvSpPr>
              <p:cNvPr id="39" name="矩形 38"/>
              <p:cNvSpPr/>
              <p:nvPr/>
            </p:nvSpPr>
            <p:spPr>
              <a:xfrm>
                <a:off x="2654523" y="2283970"/>
                <a:ext cx="1741900" cy="2351504"/>
              </a:xfrm>
              <a:prstGeom prst="rect">
                <a:avLst/>
              </a:prstGeom>
              <a:solidFill>
                <a:srgbClr val="00429E">
                  <a:alpha val="80000"/>
                </a:srgbClr>
              </a:solidFill>
              <a:ln>
                <a:solidFill>
                  <a:srgbClr val="2D76C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直角三角形 39"/>
              <p:cNvSpPr/>
              <p:nvPr/>
            </p:nvSpPr>
            <p:spPr>
              <a:xfrm flipH="1">
                <a:off x="3676152" y="3651870"/>
                <a:ext cx="720452" cy="983604"/>
              </a:xfrm>
              <a:prstGeom prst="rtTriangle">
                <a:avLst/>
              </a:prstGeom>
              <a:solidFill>
                <a:srgbClr val="FBCA48"/>
              </a:solidFill>
              <a:ln>
                <a:solidFill>
                  <a:srgbClr val="FBCA4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49"/>
            <p:cNvGrpSpPr/>
            <p:nvPr/>
          </p:nvGrpSpPr>
          <p:grpSpPr>
            <a:xfrm>
              <a:off x="597852" y="2283970"/>
              <a:ext cx="1741900" cy="2351504"/>
              <a:chOff x="597852" y="2283970"/>
              <a:chExt cx="1741900" cy="2351504"/>
            </a:xfrm>
            <a:solidFill>
              <a:srgbClr val="FF6600"/>
            </a:solidFill>
          </p:grpSpPr>
          <p:sp>
            <p:nvSpPr>
              <p:cNvPr id="37" name="矩形 36"/>
              <p:cNvSpPr/>
              <p:nvPr/>
            </p:nvSpPr>
            <p:spPr>
              <a:xfrm>
                <a:off x="597852" y="2283970"/>
                <a:ext cx="1741900" cy="2351504"/>
              </a:xfrm>
              <a:prstGeom prst="rect">
                <a:avLst/>
              </a:prstGeom>
              <a:solidFill>
                <a:srgbClr val="00429E">
                  <a:alpha val="80000"/>
                </a:srgbClr>
              </a:solidFill>
              <a:ln>
                <a:solidFill>
                  <a:srgbClr val="2D76C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直角三角形 37"/>
              <p:cNvSpPr/>
              <p:nvPr/>
            </p:nvSpPr>
            <p:spPr>
              <a:xfrm flipH="1">
                <a:off x="1619300" y="3651870"/>
                <a:ext cx="720452" cy="983604"/>
              </a:xfrm>
              <a:prstGeom prst="rtTriangle">
                <a:avLst/>
              </a:prstGeom>
              <a:solidFill>
                <a:srgbClr val="FBCA48"/>
              </a:solidFill>
              <a:ln>
                <a:solidFill>
                  <a:srgbClr val="FBCA4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" name="组合 28"/>
            <p:cNvGrpSpPr/>
            <p:nvPr/>
          </p:nvGrpSpPr>
          <p:grpSpPr>
            <a:xfrm>
              <a:off x="967626" y="2499742"/>
              <a:ext cx="1002352" cy="864096"/>
              <a:chOff x="967626" y="2499742"/>
              <a:chExt cx="1002352" cy="864096"/>
            </a:xfrm>
          </p:grpSpPr>
          <p:sp>
            <p:nvSpPr>
              <p:cNvPr id="35" name="等腰三角形 23"/>
              <p:cNvSpPr/>
              <p:nvPr/>
            </p:nvSpPr>
            <p:spPr>
              <a:xfrm>
                <a:off x="967626" y="2499742"/>
                <a:ext cx="1002352" cy="864096"/>
              </a:xfrm>
              <a:prstGeom prst="triangl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700" dirty="0"/>
              </a:p>
            </p:txBody>
          </p:sp>
          <p:sp>
            <p:nvSpPr>
              <p:cNvPr id="36" name="TextBox 27"/>
              <p:cNvSpPr txBox="1"/>
              <p:nvPr/>
            </p:nvSpPr>
            <p:spPr>
              <a:xfrm>
                <a:off x="1187624" y="2763266"/>
                <a:ext cx="5760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 smtClean="0">
                    <a:solidFill>
                      <a:schemeClr val="bg1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01</a:t>
                </a:r>
                <a:endParaRPr lang="zh-CN" altLang="en-US" sz="2800" dirty="0">
                  <a:solidFill>
                    <a:schemeClr val="bg1"/>
                  </a:solidFill>
                  <a:latin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</p:grpSp>
        <p:grpSp>
          <p:nvGrpSpPr>
            <p:cNvPr id="16" name="组合 30"/>
            <p:cNvGrpSpPr/>
            <p:nvPr/>
          </p:nvGrpSpPr>
          <p:grpSpPr>
            <a:xfrm>
              <a:off x="3024297" y="2499742"/>
              <a:ext cx="1002352" cy="864096"/>
              <a:chOff x="967626" y="2499742"/>
              <a:chExt cx="1002352" cy="864096"/>
            </a:xfrm>
          </p:grpSpPr>
          <p:sp>
            <p:nvSpPr>
              <p:cNvPr id="33" name="等腰三角形 31"/>
              <p:cNvSpPr/>
              <p:nvPr/>
            </p:nvSpPr>
            <p:spPr>
              <a:xfrm>
                <a:off x="967626" y="2499742"/>
                <a:ext cx="1002352" cy="864096"/>
              </a:xfrm>
              <a:prstGeom prst="triangl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700" dirty="0"/>
              </a:p>
            </p:txBody>
          </p:sp>
          <p:sp>
            <p:nvSpPr>
              <p:cNvPr id="34" name="TextBox 32"/>
              <p:cNvSpPr txBox="1"/>
              <p:nvPr/>
            </p:nvSpPr>
            <p:spPr>
              <a:xfrm>
                <a:off x="1187624" y="2763266"/>
                <a:ext cx="5760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 smtClean="0">
                    <a:solidFill>
                      <a:schemeClr val="bg1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02</a:t>
                </a:r>
                <a:endParaRPr lang="zh-CN" altLang="en-US" sz="2800" dirty="0">
                  <a:solidFill>
                    <a:schemeClr val="bg1"/>
                  </a:solidFill>
                  <a:latin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</p:grpSp>
        <p:grpSp>
          <p:nvGrpSpPr>
            <p:cNvPr id="17" name="组合 51"/>
            <p:cNvGrpSpPr/>
            <p:nvPr/>
          </p:nvGrpSpPr>
          <p:grpSpPr>
            <a:xfrm>
              <a:off x="4711194" y="2283970"/>
              <a:ext cx="1741900" cy="2351504"/>
              <a:chOff x="4711194" y="2283970"/>
              <a:chExt cx="1741900" cy="2351504"/>
            </a:xfrm>
            <a:solidFill>
              <a:srgbClr val="FF6600"/>
            </a:solidFill>
          </p:grpSpPr>
          <p:sp>
            <p:nvSpPr>
              <p:cNvPr id="31" name="矩形 30"/>
              <p:cNvSpPr/>
              <p:nvPr/>
            </p:nvSpPr>
            <p:spPr>
              <a:xfrm>
                <a:off x="4711194" y="2283970"/>
                <a:ext cx="1741900" cy="2351504"/>
              </a:xfrm>
              <a:prstGeom prst="rect">
                <a:avLst/>
              </a:prstGeom>
              <a:solidFill>
                <a:srgbClr val="00429E">
                  <a:alpha val="80000"/>
                </a:srgbClr>
              </a:solidFill>
              <a:ln>
                <a:solidFill>
                  <a:srgbClr val="2D76C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直角三角形 31"/>
              <p:cNvSpPr/>
              <p:nvPr/>
            </p:nvSpPr>
            <p:spPr>
              <a:xfrm flipH="1">
                <a:off x="5732642" y="3651870"/>
                <a:ext cx="720452" cy="983604"/>
              </a:xfrm>
              <a:prstGeom prst="rtTriangle">
                <a:avLst/>
              </a:prstGeom>
              <a:solidFill>
                <a:srgbClr val="FBCA48"/>
              </a:solidFill>
              <a:ln>
                <a:solidFill>
                  <a:srgbClr val="FBCA4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" name="组合 52"/>
            <p:cNvGrpSpPr/>
            <p:nvPr/>
          </p:nvGrpSpPr>
          <p:grpSpPr>
            <a:xfrm>
              <a:off x="6767865" y="2283970"/>
              <a:ext cx="1742081" cy="2351504"/>
              <a:chOff x="6767865" y="2283970"/>
              <a:chExt cx="1742081" cy="2351504"/>
            </a:xfrm>
            <a:solidFill>
              <a:srgbClr val="FF6600"/>
            </a:solidFill>
          </p:grpSpPr>
          <p:sp>
            <p:nvSpPr>
              <p:cNvPr id="29" name="矩形 28"/>
              <p:cNvSpPr/>
              <p:nvPr/>
            </p:nvSpPr>
            <p:spPr>
              <a:xfrm>
                <a:off x="6767865" y="2283970"/>
                <a:ext cx="1741900" cy="2351504"/>
              </a:xfrm>
              <a:prstGeom prst="rect">
                <a:avLst/>
              </a:prstGeom>
              <a:solidFill>
                <a:srgbClr val="00429E">
                  <a:alpha val="80000"/>
                </a:srgbClr>
              </a:solidFill>
              <a:ln>
                <a:solidFill>
                  <a:srgbClr val="2D76C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直角三角形 29"/>
              <p:cNvSpPr/>
              <p:nvPr/>
            </p:nvSpPr>
            <p:spPr>
              <a:xfrm flipH="1">
                <a:off x="7789494" y="3651870"/>
                <a:ext cx="720452" cy="983604"/>
              </a:xfrm>
              <a:prstGeom prst="rtTriangle">
                <a:avLst/>
              </a:prstGeom>
              <a:solidFill>
                <a:srgbClr val="FBCA48"/>
              </a:solidFill>
              <a:ln>
                <a:solidFill>
                  <a:srgbClr val="FBCA4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" name="组合 33"/>
            <p:cNvGrpSpPr/>
            <p:nvPr/>
          </p:nvGrpSpPr>
          <p:grpSpPr>
            <a:xfrm>
              <a:off x="5080968" y="2499742"/>
              <a:ext cx="1002352" cy="864096"/>
              <a:chOff x="967626" y="2499742"/>
              <a:chExt cx="1002352" cy="864096"/>
            </a:xfrm>
          </p:grpSpPr>
          <p:sp>
            <p:nvSpPr>
              <p:cNvPr id="27" name="等腰三角形 34"/>
              <p:cNvSpPr/>
              <p:nvPr/>
            </p:nvSpPr>
            <p:spPr>
              <a:xfrm>
                <a:off x="967626" y="2499742"/>
                <a:ext cx="1002352" cy="864096"/>
              </a:xfrm>
              <a:prstGeom prst="triangl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700" dirty="0"/>
              </a:p>
            </p:txBody>
          </p:sp>
          <p:sp>
            <p:nvSpPr>
              <p:cNvPr id="28" name="TextBox 35"/>
              <p:cNvSpPr txBox="1"/>
              <p:nvPr/>
            </p:nvSpPr>
            <p:spPr>
              <a:xfrm>
                <a:off x="1187624" y="2763266"/>
                <a:ext cx="5760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 smtClean="0">
                    <a:solidFill>
                      <a:schemeClr val="bg1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03</a:t>
                </a:r>
                <a:endParaRPr lang="zh-CN" altLang="en-US" sz="2800" dirty="0">
                  <a:solidFill>
                    <a:schemeClr val="bg1"/>
                  </a:solidFill>
                  <a:latin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</p:grpSp>
        <p:grpSp>
          <p:nvGrpSpPr>
            <p:cNvPr id="20" name="组合 36"/>
            <p:cNvGrpSpPr/>
            <p:nvPr/>
          </p:nvGrpSpPr>
          <p:grpSpPr>
            <a:xfrm>
              <a:off x="7137639" y="2499742"/>
              <a:ext cx="1002352" cy="864096"/>
              <a:chOff x="967626" y="2499742"/>
              <a:chExt cx="1002352" cy="864096"/>
            </a:xfrm>
          </p:grpSpPr>
          <p:sp>
            <p:nvSpPr>
              <p:cNvPr id="25" name="等腰三角形 37"/>
              <p:cNvSpPr/>
              <p:nvPr/>
            </p:nvSpPr>
            <p:spPr>
              <a:xfrm>
                <a:off x="967626" y="2499742"/>
                <a:ext cx="1002352" cy="864096"/>
              </a:xfrm>
              <a:prstGeom prst="triangl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700" dirty="0"/>
              </a:p>
            </p:txBody>
          </p:sp>
          <p:sp>
            <p:nvSpPr>
              <p:cNvPr id="26" name="TextBox 38"/>
              <p:cNvSpPr txBox="1"/>
              <p:nvPr/>
            </p:nvSpPr>
            <p:spPr>
              <a:xfrm>
                <a:off x="1187624" y="2763266"/>
                <a:ext cx="5760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 smtClean="0">
                    <a:solidFill>
                      <a:schemeClr val="bg1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04</a:t>
                </a:r>
                <a:endParaRPr lang="zh-CN" altLang="en-US" sz="2800" dirty="0">
                  <a:solidFill>
                    <a:schemeClr val="bg1"/>
                  </a:solidFill>
                  <a:latin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</p:grpSp>
        <p:sp>
          <p:nvSpPr>
            <p:cNvPr id="21" name="TextBox 39"/>
            <p:cNvSpPr txBox="1"/>
            <p:nvPr/>
          </p:nvSpPr>
          <p:spPr>
            <a:xfrm>
              <a:off x="683382" y="3497341"/>
              <a:ext cx="1584548" cy="342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chemeClr val="bg1"/>
                  </a:solidFill>
                  <a:ea typeface="微软雅黑"/>
                  <a:cs typeface="微软雅黑"/>
                </a:rPr>
                <a:t>What</a:t>
              </a:r>
            </a:p>
          </p:txBody>
        </p:sp>
        <p:sp>
          <p:nvSpPr>
            <p:cNvPr id="22" name="TextBox 44"/>
            <p:cNvSpPr txBox="1"/>
            <p:nvPr/>
          </p:nvSpPr>
          <p:spPr>
            <a:xfrm>
              <a:off x="2516048" y="3497341"/>
              <a:ext cx="2053435" cy="342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chemeClr val="bg1"/>
                  </a:solidFill>
                  <a:ea typeface="微软雅黑"/>
                  <a:cs typeface="微软雅黑"/>
                </a:rPr>
                <a:t>How </a:t>
              </a:r>
            </a:p>
          </p:txBody>
        </p:sp>
        <p:sp>
          <p:nvSpPr>
            <p:cNvPr id="23" name="TextBox 45"/>
            <p:cNvSpPr txBox="1"/>
            <p:nvPr/>
          </p:nvSpPr>
          <p:spPr>
            <a:xfrm>
              <a:off x="4796724" y="3497341"/>
              <a:ext cx="1584548" cy="342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chemeClr val="bg1"/>
                  </a:solidFill>
                  <a:ea typeface="微软雅黑"/>
                  <a:cs typeface="微软雅黑"/>
                </a:rPr>
                <a:t>Demo</a:t>
              </a:r>
              <a:endParaRPr lang="zh-CN" altLang="en-US" sz="2000" b="1" dirty="0">
                <a:solidFill>
                  <a:schemeClr val="bg1"/>
                </a:solidFill>
                <a:ea typeface="微软雅黑"/>
                <a:cs typeface="微软雅黑"/>
              </a:endParaRPr>
            </a:p>
          </p:txBody>
        </p:sp>
        <p:sp>
          <p:nvSpPr>
            <p:cNvPr id="24" name="TextBox 48"/>
            <p:cNvSpPr txBox="1"/>
            <p:nvPr/>
          </p:nvSpPr>
          <p:spPr>
            <a:xfrm>
              <a:off x="6853395" y="3497341"/>
              <a:ext cx="1584548" cy="342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chemeClr val="bg1"/>
                  </a:solidFill>
                  <a:ea typeface="微软雅黑"/>
                  <a:cs typeface="微软雅黑"/>
                </a:rPr>
                <a:t>Summary</a:t>
              </a:r>
              <a:endParaRPr lang="zh-CN" altLang="en-US" sz="2000" b="1" dirty="0">
                <a:solidFill>
                  <a:schemeClr val="bg1"/>
                </a:solidFill>
                <a:ea typeface="微软雅黑"/>
                <a:cs typeface="微软雅黑"/>
              </a:endParaRPr>
            </a:p>
          </p:txBody>
        </p:sp>
      </p:grpSp>
      <p:sp>
        <p:nvSpPr>
          <p:cNvPr id="41" name="TextBox 43"/>
          <p:cNvSpPr txBox="1"/>
          <p:nvPr/>
        </p:nvSpPr>
        <p:spPr>
          <a:xfrm>
            <a:off x="456427" y="1166244"/>
            <a:ext cx="2934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>
                <a:solidFill>
                  <a:srgbClr val="FBCA48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contents</a:t>
            </a:r>
            <a:endParaRPr lang="zh-CN" altLang="en-US" sz="4800" b="1" dirty="0">
              <a:solidFill>
                <a:srgbClr val="FBCA48"/>
              </a:solidFill>
              <a:latin typeface="Mangal" panose="02040503050203030202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623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40"/>
          <p:cNvGrpSpPr/>
          <p:nvPr/>
        </p:nvGrpSpPr>
        <p:grpSpPr>
          <a:xfrm rot="5400000">
            <a:off x="306348" y="262628"/>
            <a:ext cx="679206" cy="644202"/>
            <a:chOff x="1318352" y="1779662"/>
            <a:chExt cx="1386628" cy="1315166"/>
          </a:xfrm>
        </p:grpSpPr>
        <p:sp>
          <p:nvSpPr>
            <p:cNvPr id="35" name="等腰三角形 22"/>
            <p:cNvSpPr/>
            <p:nvPr/>
          </p:nvSpPr>
          <p:spPr>
            <a:xfrm rot="10800000" flipV="1">
              <a:off x="2009421" y="2433893"/>
              <a:ext cx="695559" cy="658121"/>
            </a:xfrm>
            <a:prstGeom prst="triangle">
              <a:avLst/>
            </a:prstGeom>
            <a:solidFill>
              <a:srgbClr val="00429E"/>
            </a:solidFill>
            <a:ln>
              <a:solidFill>
                <a:srgbClr val="0042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等腰三角形 24"/>
            <p:cNvSpPr/>
            <p:nvPr/>
          </p:nvSpPr>
          <p:spPr>
            <a:xfrm rot="10800000" flipV="1">
              <a:off x="1662042" y="1779662"/>
              <a:ext cx="695559" cy="658121"/>
            </a:xfrm>
            <a:prstGeom prst="triangle">
              <a:avLst/>
            </a:prstGeom>
            <a:solidFill>
              <a:srgbClr val="00429E"/>
            </a:solidFill>
            <a:ln>
              <a:solidFill>
                <a:srgbClr val="0042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等腰三角形 26"/>
            <p:cNvSpPr/>
            <p:nvPr/>
          </p:nvSpPr>
          <p:spPr>
            <a:xfrm flipV="1">
              <a:off x="1667629" y="2436707"/>
              <a:ext cx="695559" cy="658121"/>
            </a:xfrm>
            <a:prstGeom prst="triangle">
              <a:avLst/>
            </a:prstGeom>
            <a:solidFill>
              <a:srgbClr val="FBCA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等腰三角形 27"/>
            <p:cNvSpPr/>
            <p:nvPr/>
          </p:nvSpPr>
          <p:spPr>
            <a:xfrm rot="10800000" flipV="1">
              <a:off x="1318352" y="2436593"/>
              <a:ext cx="695559" cy="658121"/>
            </a:xfrm>
            <a:prstGeom prst="triangle">
              <a:avLst/>
            </a:prstGeom>
            <a:pattFill prst="wdDn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TextBox 30"/>
          <p:cNvSpPr txBox="1"/>
          <p:nvPr/>
        </p:nvSpPr>
        <p:spPr>
          <a:xfrm>
            <a:off x="1043607" y="256997"/>
            <a:ext cx="70408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 smtClean="0">
                <a:solidFill>
                  <a:srgbClr val="00429E"/>
                </a:solidFill>
                <a:latin typeface="华文黑体"/>
                <a:ea typeface="华文黑体"/>
                <a:cs typeface="华文黑体"/>
              </a:rPr>
              <a:t>What we did?</a:t>
            </a:r>
          </a:p>
          <a:p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黑体"/>
                <a:ea typeface="华文黑体"/>
                <a:cs typeface="华文黑体"/>
              </a:rPr>
              <a:t>NOYA ,  Mobile 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黑体"/>
                <a:ea typeface="华文黑体"/>
                <a:cs typeface="华文黑体"/>
              </a:rPr>
              <a:t>App Development Platform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华文黑体"/>
              <a:ea typeface="华文黑体"/>
              <a:cs typeface="华文黑体"/>
            </a:endParaRPr>
          </a:p>
        </p:txBody>
      </p:sp>
      <p:sp>
        <p:nvSpPr>
          <p:cNvPr id="41" name="直角三角形 40"/>
          <p:cNvSpPr/>
          <p:nvPr/>
        </p:nvSpPr>
        <p:spPr>
          <a:xfrm flipH="1">
            <a:off x="10363200" y="4366031"/>
            <a:ext cx="1828800" cy="2491969"/>
          </a:xfrm>
          <a:prstGeom prst="rtTriangle">
            <a:avLst/>
          </a:prstGeom>
          <a:solidFill>
            <a:srgbClr val="FBCA48"/>
          </a:solidFill>
          <a:ln>
            <a:solidFill>
              <a:srgbClr val="FBCA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直角三角形 41"/>
          <p:cNvSpPr/>
          <p:nvPr/>
        </p:nvSpPr>
        <p:spPr>
          <a:xfrm flipH="1">
            <a:off x="10687574" y="4366031"/>
            <a:ext cx="1504426" cy="2491969"/>
          </a:xfrm>
          <a:prstGeom prst="rtTriangle">
            <a:avLst/>
          </a:prstGeom>
          <a:solidFill>
            <a:srgbClr val="00429E"/>
          </a:solidFill>
          <a:ln>
            <a:solidFill>
              <a:srgbClr val="2D76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6"/>
          <p:cNvGrpSpPr/>
          <p:nvPr/>
        </p:nvGrpSpPr>
        <p:grpSpPr>
          <a:xfrm>
            <a:off x="10687574" y="0"/>
            <a:ext cx="719758" cy="926055"/>
            <a:chOff x="8100392" y="0"/>
            <a:chExt cx="719758" cy="926055"/>
          </a:xfrm>
        </p:grpSpPr>
        <p:sp>
          <p:nvSpPr>
            <p:cNvPr id="13" name="矩形 13"/>
            <p:cNvSpPr/>
            <p:nvPr/>
          </p:nvSpPr>
          <p:spPr>
            <a:xfrm>
              <a:off x="8100392" y="782039"/>
              <a:ext cx="719758" cy="144016"/>
            </a:xfrm>
            <a:prstGeom prst="rect">
              <a:avLst/>
            </a:prstGeom>
            <a:solidFill>
              <a:srgbClr val="FBCA48"/>
            </a:solidFill>
            <a:ln>
              <a:solidFill>
                <a:srgbClr val="FBCA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TextBox 10"/>
            <p:cNvSpPr txBox="1"/>
            <p:nvPr/>
          </p:nvSpPr>
          <p:spPr>
            <a:xfrm>
              <a:off x="8100392" y="400765"/>
              <a:ext cx="719758" cy="430887"/>
            </a:xfrm>
            <a:prstGeom prst="rect">
              <a:avLst/>
            </a:prstGeom>
            <a:solidFill>
              <a:srgbClr val="00429E"/>
            </a:solidFill>
            <a:ln>
              <a:solidFill>
                <a:srgbClr val="00429E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dirty="0" smtClean="0">
                  <a:solidFill>
                    <a:schemeClr val="bg1"/>
                  </a:solidFill>
                  <a:latin typeface="Mangal" panose="02040503050203030202" pitchFamily="18" charset="0"/>
                  <a:cs typeface="Mangal" panose="02040503050203030202" pitchFamily="18" charset="0"/>
                </a:rPr>
                <a:t>part</a:t>
              </a:r>
              <a:endParaRPr lang="zh-CN" altLang="en-US" sz="220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endParaRPr>
            </a:p>
          </p:txBody>
        </p:sp>
        <p:sp>
          <p:nvSpPr>
            <p:cNvPr id="15" name="TextBox 9"/>
            <p:cNvSpPr txBox="1"/>
            <p:nvPr/>
          </p:nvSpPr>
          <p:spPr>
            <a:xfrm>
              <a:off x="8100392" y="0"/>
              <a:ext cx="719758" cy="430887"/>
            </a:xfrm>
            <a:prstGeom prst="rect">
              <a:avLst/>
            </a:prstGeom>
            <a:solidFill>
              <a:srgbClr val="00429E"/>
            </a:solidFill>
            <a:ln>
              <a:solidFill>
                <a:srgbClr val="00429E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b="1" dirty="0" smtClean="0">
                  <a:solidFill>
                    <a:schemeClr val="bg1"/>
                  </a:solidFill>
                  <a:latin typeface="Mangal" panose="02040503050203030202" pitchFamily="18" charset="0"/>
                  <a:cs typeface="Mangal" panose="02040503050203030202" pitchFamily="18" charset="0"/>
                </a:rPr>
                <a:t>01</a:t>
              </a:r>
              <a:endParaRPr lang="zh-CN" altLang="en-US" sz="2200" b="1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662319" y="1556400"/>
            <a:ext cx="8157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An </a:t>
            </a:r>
            <a:r>
              <a:rPr lang="en-US" sz="2400" dirty="0" smtClean="0">
                <a:solidFill>
                  <a:srgbClr val="FF0000"/>
                </a:solidFill>
              </a:rPr>
              <a:t>express MDAP</a:t>
            </a:r>
            <a:r>
              <a:rPr lang="en-US" sz="2400" dirty="0" smtClean="0"/>
              <a:t> </a:t>
            </a:r>
            <a:r>
              <a:rPr lang="en-US" sz="2000" dirty="0" smtClean="0"/>
              <a:t>target </a:t>
            </a:r>
            <a:r>
              <a:rPr lang="en-US" sz="2000" dirty="0"/>
              <a:t>for </a:t>
            </a:r>
            <a:r>
              <a:rPr lang="en-US" sz="2400" dirty="0" smtClean="0">
                <a:solidFill>
                  <a:srgbClr val="FF0000"/>
                </a:solidFill>
              </a:rPr>
              <a:t>enterprise</a:t>
            </a:r>
            <a:r>
              <a:rPr lang="en-US" sz="20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mobile app</a:t>
            </a:r>
            <a:r>
              <a:rPr lang="en-US" sz="2000" dirty="0" smtClean="0"/>
              <a:t> market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29" y="3932151"/>
            <a:ext cx="4307603" cy="282764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47594" y="2246180"/>
            <a:ext cx="9869913" cy="145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/>
              <a:t>Mobile App Development </a:t>
            </a:r>
            <a:r>
              <a:rPr lang="en-US" altLang="zh-CN" sz="2000" b="1" dirty="0" smtClean="0"/>
              <a:t>Platform </a:t>
            </a:r>
            <a:endParaRPr lang="en-US" altLang="zh-CN" sz="2000" b="1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altLang="zh-CN" sz="2000" dirty="0" smtClean="0"/>
              <a:t>Including cross-platform engine, app framework, </a:t>
            </a:r>
            <a:r>
              <a:rPr lang="en-US" altLang="zh-CN" sz="2000" dirty="0" err="1" smtClean="0"/>
              <a:t>ui</a:t>
            </a:r>
            <a:r>
              <a:rPr lang="en-US" altLang="zh-CN" sz="2000" dirty="0" smtClean="0"/>
              <a:t> designer, simulator, IDE</a:t>
            </a:r>
            <a:r>
              <a:rPr lang="is-IS" altLang="zh-CN" sz="2000" dirty="0" smtClean="0"/>
              <a:t>…</a:t>
            </a:r>
            <a:endParaRPr lang="en-US" altLang="zh-CN" sz="20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altLang="zh-CN" sz="2000" dirty="0" err="1" smtClean="0"/>
              <a:t>Lua</a:t>
            </a:r>
            <a:r>
              <a:rPr lang="en-US" altLang="zh-CN" sz="2000" dirty="0" smtClean="0"/>
              <a:t> is </a:t>
            </a:r>
            <a:r>
              <a:rPr lang="en-US" altLang="zh-CN" sz="2000" dirty="0" smtClean="0"/>
              <a:t>fully used to program UI &amp; business logic,  all native capab</a:t>
            </a:r>
            <a:r>
              <a:rPr lang="en-US" altLang="zh-CN" sz="2000" dirty="0" smtClean="0"/>
              <a:t>i</a:t>
            </a:r>
            <a:r>
              <a:rPr lang="en-US" altLang="zh-CN" sz="2000" dirty="0" smtClean="0"/>
              <a:t>lit</a:t>
            </a:r>
            <a:r>
              <a:rPr lang="en-US" altLang="zh-CN" sz="2000" dirty="0" smtClean="0"/>
              <a:t>ies are hided </a:t>
            </a:r>
            <a:r>
              <a:rPr lang="en-US" altLang="zh-CN" sz="2000" dirty="0" smtClean="0"/>
              <a:t> </a:t>
            </a:r>
            <a:endParaRPr lang="en-US" altLang="zh-CN" sz="2000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5001310" y="4174493"/>
            <a:ext cx="7122958" cy="2375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/>
              <a:t>Enterprise Mobile App Market is different with </a:t>
            </a:r>
            <a:r>
              <a:rPr lang="en-US" altLang="zh-CN" sz="2000" b="1" dirty="0" smtClean="0"/>
              <a:t>personal </a:t>
            </a:r>
            <a:r>
              <a:rPr lang="en-US" altLang="zh-CN" sz="2000" b="1" dirty="0" smtClean="0"/>
              <a:t>market</a:t>
            </a:r>
            <a:endParaRPr lang="en-US" altLang="zh-CN" sz="2000" b="1" dirty="0" smtClean="0"/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altLang="zh-CN" sz="2000" dirty="0" smtClean="0"/>
              <a:t>Rapid  development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altLang="zh-CN" sz="2000" dirty="0" smtClean="0"/>
              <a:t>Rapid </a:t>
            </a:r>
            <a:r>
              <a:rPr lang="en-US" altLang="zh-CN" sz="2000" dirty="0"/>
              <a:t>response to the dynamic changes in </a:t>
            </a:r>
            <a:r>
              <a:rPr lang="en-US" altLang="zh-CN" sz="2000" dirty="0" smtClean="0"/>
              <a:t>business</a:t>
            </a:r>
          </a:p>
          <a:p>
            <a:pPr marL="457200" indent="-457200">
              <a:lnSpc>
                <a:spcPct val="150000"/>
              </a:lnSpc>
              <a:buFontTx/>
              <a:buAutoNum type="arabicParenR"/>
            </a:pPr>
            <a:r>
              <a:rPr lang="en-US" altLang="zh-CN" sz="2000" dirty="0"/>
              <a:t>Less </a:t>
            </a:r>
            <a:r>
              <a:rPr lang="en-US" altLang="zh-CN" sz="2000" dirty="0" smtClean="0"/>
              <a:t>cost</a:t>
            </a:r>
          </a:p>
          <a:p>
            <a:pPr marL="457200" indent="-457200">
              <a:lnSpc>
                <a:spcPct val="150000"/>
              </a:lnSpc>
              <a:buFontTx/>
              <a:buAutoNum type="arabicParenR"/>
            </a:pPr>
            <a:r>
              <a:rPr lang="en-US" altLang="zh-CN" sz="2000" dirty="0" smtClean="0"/>
              <a:t>‘Business working’  </a:t>
            </a:r>
            <a:r>
              <a:rPr lang="en-US" altLang="zh-CN" sz="2000" dirty="0"/>
              <a:t>&gt; </a:t>
            </a:r>
            <a:r>
              <a:rPr lang="en-US" altLang="zh-CN" sz="2000" dirty="0" smtClean="0"/>
              <a:t>‘User experience’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2547931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40"/>
          <p:cNvGrpSpPr/>
          <p:nvPr/>
        </p:nvGrpSpPr>
        <p:grpSpPr>
          <a:xfrm rot="5400000">
            <a:off x="306348" y="262628"/>
            <a:ext cx="679206" cy="644202"/>
            <a:chOff x="1318352" y="1779662"/>
            <a:chExt cx="1386628" cy="1315166"/>
          </a:xfrm>
        </p:grpSpPr>
        <p:sp>
          <p:nvSpPr>
            <p:cNvPr id="35" name="等腰三角形 22"/>
            <p:cNvSpPr/>
            <p:nvPr/>
          </p:nvSpPr>
          <p:spPr>
            <a:xfrm rot="10800000" flipV="1">
              <a:off x="2009421" y="2433893"/>
              <a:ext cx="695559" cy="658121"/>
            </a:xfrm>
            <a:prstGeom prst="triangle">
              <a:avLst/>
            </a:prstGeom>
            <a:solidFill>
              <a:srgbClr val="00429E"/>
            </a:solidFill>
            <a:ln>
              <a:solidFill>
                <a:srgbClr val="0042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等腰三角形 24"/>
            <p:cNvSpPr/>
            <p:nvPr/>
          </p:nvSpPr>
          <p:spPr>
            <a:xfrm rot="10800000" flipV="1">
              <a:off x="1662042" y="1779662"/>
              <a:ext cx="695559" cy="658121"/>
            </a:xfrm>
            <a:prstGeom prst="triangle">
              <a:avLst/>
            </a:prstGeom>
            <a:solidFill>
              <a:srgbClr val="00429E"/>
            </a:solidFill>
            <a:ln>
              <a:solidFill>
                <a:srgbClr val="0042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等腰三角形 26"/>
            <p:cNvSpPr/>
            <p:nvPr/>
          </p:nvSpPr>
          <p:spPr>
            <a:xfrm flipV="1">
              <a:off x="1667629" y="2436707"/>
              <a:ext cx="695559" cy="658121"/>
            </a:xfrm>
            <a:prstGeom prst="triangle">
              <a:avLst/>
            </a:prstGeom>
            <a:solidFill>
              <a:srgbClr val="FBCA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等腰三角形 27"/>
            <p:cNvSpPr/>
            <p:nvPr/>
          </p:nvSpPr>
          <p:spPr>
            <a:xfrm rot="10800000" flipV="1">
              <a:off x="1318352" y="2436593"/>
              <a:ext cx="695559" cy="658121"/>
            </a:xfrm>
            <a:prstGeom prst="triangle">
              <a:avLst/>
            </a:prstGeom>
            <a:pattFill prst="wdDn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TextBox 30"/>
          <p:cNvSpPr txBox="1"/>
          <p:nvPr/>
        </p:nvSpPr>
        <p:spPr>
          <a:xfrm>
            <a:off x="1043607" y="256997"/>
            <a:ext cx="82358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 smtClean="0">
                <a:solidFill>
                  <a:srgbClr val="00429E"/>
                </a:solidFill>
                <a:latin typeface="华文黑体"/>
                <a:ea typeface="华文黑体"/>
                <a:cs typeface="华文黑体"/>
              </a:rPr>
              <a:t>cross-platform/different ways</a:t>
            </a:r>
          </a:p>
          <a:p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黑体"/>
                <a:ea typeface="华文黑体"/>
                <a:cs typeface="华文黑体"/>
              </a:rPr>
              <a:t>Designer</a:t>
            </a:r>
            <a:r>
              <a:rPr lang="en-US" altLang="zh-CN" sz="2000" dirty="0"/>
              <a:t> </a:t>
            </a:r>
            <a:r>
              <a:rPr lang="en-US" altLang="zh-CN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黑体"/>
                <a:ea typeface="华文黑体"/>
                <a:cs typeface="华文黑体"/>
              </a:rPr>
              <a:t>vs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黑体"/>
                <a:ea typeface="华文黑体"/>
                <a:cs typeface="华文黑体"/>
              </a:rPr>
              <a:t>  programmer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华文黑体"/>
              <a:ea typeface="华文黑体"/>
              <a:cs typeface="华文黑体"/>
            </a:endParaRPr>
          </a:p>
        </p:txBody>
      </p:sp>
      <p:sp>
        <p:nvSpPr>
          <p:cNvPr id="41" name="直角三角形 40"/>
          <p:cNvSpPr/>
          <p:nvPr/>
        </p:nvSpPr>
        <p:spPr>
          <a:xfrm flipH="1">
            <a:off x="10363200" y="4366031"/>
            <a:ext cx="1828800" cy="2491969"/>
          </a:xfrm>
          <a:prstGeom prst="rtTriangle">
            <a:avLst/>
          </a:prstGeom>
          <a:solidFill>
            <a:srgbClr val="FBCA48"/>
          </a:solidFill>
          <a:ln>
            <a:solidFill>
              <a:srgbClr val="FBCA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直角三角形 41"/>
          <p:cNvSpPr/>
          <p:nvPr/>
        </p:nvSpPr>
        <p:spPr>
          <a:xfrm flipH="1">
            <a:off x="10687574" y="4366031"/>
            <a:ext cx="1504426" cy="2491969"/>
          </a:xfrm>
          <a:prstGeom prst="rtTriangle">
            <a:avLst/>
          </a:prstGeom>
          <a:solidFill>
            <a:srgbClr val="00429E"/>
          </a:solidFill>
          <a:ln>
            <a:solidFill>
              <a:srgbClr val="2D76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6"/>
          <p:cNvGrpSpPr/>
          <p:nvPr/>
        </p:nvGrpSpPr>
        <p:grpSpPr>
          <a:xfrm>
            <a:off x="10687574" y="0"/>
            <a:ext cx="719758" cy="926055"/>
            <a:chOff x="8100392" y="0"/>
            <a:chExt cx="719758" cy="926055"/>
          </a:xfrm>
        </p:grpSpPr>
        <p:sp>
          <p:nvSpPr>
            <p:cNvPr id="13" name="矩形 13"/>
            <p:cNvSpPr/>
            <p:nvPr/>
          </p:nvSpPr>
          <p:spPr>
            <a:xfrm>
              <a:off x="8100392" y="782039"/>
              <a:ext cx="719758" cy="144016"/>
            </a:xfrm>
            <a:prstGeom prst="rect">
              <a:avLst/>
            </a:prstGeom>
            <a:solidFill>
              <a:srgbClr val="FBCA48"/>
            </a:solidFill>
            <a:ln>
              <a:solidFill>
                <a:srgbClr val="FBCA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TextBox 10"/>
            <p:cNvSpPr txBox="1"/>
            <p:nvPr/>
          </p:nvSpPr>
          <p:spPr>
            <a:xfrm>
              <a:off x="8100392" y="400765"/>
              <a:ext cx="719758" cy="430887"/>
            </a:xfrm>
            <a:prstGeom prst="rect">
              <a:avLst/>
            </a:prstGeom>
            <a:solidFill>
              <a:srgbClr val="00429E"/>
            </a:solidFill>
            <a:ln>
              <a:solidFill>
                <a:srgbClr val="00429E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dirty="0" smtClean="0">
                  <a:solidFill>
                    <a:schemeClr val="bg1"/>
                  </a:solidFill>
                  <a:latin typeface="Mangal" panose="02040503050203030202" pitchFamily="18" charset="0"/>
                  <a:cs typeface="Mangal" panose="02040503050203030202" pitchFamily="18" charset="0"/>
                </a:rPr>
                <a:t>part</a:t>
              </a:r>
              <a:endParaRPr lang="zh-CN" altLang="en-US" sz="220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endParaRPr>
            </a:p>
          </p:txBody>
        </p:sp>
        <p:sp>
          <p:nvSpPr>
            <p:cNvPr id="15" name="TextBox 9"/>
            <p:cNvSpPr txBox="1"/>
            <p:nvPr/>
          </p:nvSpPr>
          <p:spPr>
            <a:xfrm>
              <a:off x="8100392" y="0"/>
              <a:ext cx="719758" cy="430887"/>
            </a:xfrm>
            <a:prstGeom prst="rect">
              <a:avLst/>
            </a:prstGeom>
            <a:solidFill>
              <a:srgbClr val="00429E"/>
            </a:solidFill>
            <a:ln>
              <a:solidFill>
                <a:srgbClr val="00429E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b="1" dirty="0" smtClean="0">
                  <a:solidFill>
                    <a:schemeClr val="bg1"/>
                  </a:solidFill>
                  <a:latin typeface="Mangal" panose="02040503050203030202" pitchFamily="18" charset="0"/>
                  <a:cs typeface="Mangal" panose="02040503050203030202" pitchFamily="18" charset="0"/>
                </a:rPr>
                <a:t>01</a:t>
              </a:r>
              <a:endParaRPr lang="zh-CN" altLang="en-US" sz="2200" b="1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968052" y="1920194"/>
            <a:ext cx="9395148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/>
              <a:t>For designer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altLang="zh-CN" sz="2000" dirty="0" err="1" smtClean="0"/>
              <a:t>Phonegap</a:t>
            </a:r>
            <a:r>
              <a:rPr lang="en-US" altLang="zh-CN" sz="2000" dirty="0" smtClean="0"/>
              <a:t> + HTML5,  using HTML5 as an application program language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altLang="zh-CN" sz="2000" dirty="0" smtClean="0"/>
              <a:t> The browser is  cross-platform engine ( Safari &amp; chrome)  </a:t>
            </a:r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en-US" altLang="zh-CN" sz="2000" dirty="0" smtClean="0"/>
              <a:t>For programmer </a:t>
            </a:r>
            <a:r>
              <a:rPr lang="en-US" altLang="zh-CN" sz="2000" dirty="0" smtClean="0">
                <a:sym typeface="Wingdings"/>
              </a:rPr>
              <a:t></a:t>
            </a:r>
            <a:endParaRPr lang="en-US" altLang="zh-CN" sz="2000" dirty="0" smtClean="0"/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altLang="zh-CN" dirty="0" smtClean="0">
                <a:latin typeface="微软雅黑" charset="0"/>
                <a:ea typeface="微软雅黑" charset="0"/>
                <a:cs typeface="微软雅黑" charset="0"/>
                <a:sym typeface="Arial" charset="0"/>
              </a:rPr>
              <a:t>JS</a:t>
            </a:r>
            <a:r>
              <a:rPr lang="en-US" altLang="zh-CN" dirty="0">
                <a:latin typeface="微软雅黑" charset="0"/>
                <a:ea typeface="微软雅黑" charset="0"/>
                <a:cs typeface="微软雅黑" charset="0"/>
                <a:sym typeface="Arial" charset="0"/>
              </a:rPr>
              <a:t>, </a:t>
            </a:r>
            <a:r>
              <a:rPr lang="en-US" altLang="zh-CN" dirty="0" err="1">
                <a:latin typeface="微软雅黑" charset="0"/>
                <a:ea typeface="微软雅黑" charset="0"/>
                <a:cs typeface="微软雅黑" charset="0"/>
                <a:sym typeface="Arial" charset="0"/>
              </a:rPr>
              <a:t>lua</a:t>
            </a:r>
            <a:r>
              <a:rPr lang="en-US" altLang="zh-CN" dirty="0">
                <a:latin typeface="微软雅黑" charset="0"/>
                <a:ea typeface="微软雅黑" charset="0"/>
                <a:cs typeface="微软雅黑" charset="0"/>
                <a:sym typeface="Arial" charset="0"/>
              </a:rPr>
              <a:t>, python, C#, Java </a:t>
            </a:r>
            <a:endParaRPr lang="en-US" altLang="zh-CN" dirty="0" smtClean="0">
              <a:latin typeface="微软雅黑" charset="0"/>
              <a:ea typeface="微软雅黑" charset="0"/>
              <a:cs typeface="微软雅黑" charset="0"/>
              <a:sym typeface="Arial" charset="0"/>
            </a:endParaRP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altLang="zh-CN" dirty="0" smtClean="0">
                <a:latin typeface="微软雅黑" charset="0"/>
                <a:ea typeface="微软雅黑" charset="0"/>
                <a:cs typeface="微软雅黑" charset="0"/>
                <a:sym typeface="Arial" charset="0"/>
              </a:rPr>
              <a:t>T</a:t>
            </a:r>
            <a:r>
              <a:rPr lang="zh-CN" altLang="en-US" dirty="0" smtClean="0">
                <a:latin typeface="微软雅黑" charset="0"/>
                <a:ea typeface="微软雅黑" charset="0"/>
                <a:cs typeface="微软雅黑" charset="0"/>
                <a:sym typeface="Arial" charset="0"/>
              </a:rPr>
              <a:t>itanium、moai</a:t>
            </a:r>
            <a:r>
              <a:rPr lang="zh-CN" altLang="en-US" dirty="0">
                <a:latin typeface="微软雅黑" charset="0"/>
                <a:ea typeface="微软雅黑" charset="0"/>
                <a:cs typeface="微软雅黑" charset="0"/>
                <a:sym typeface="Arial" charset="0"/>
              </a:rPr>
              <a:t>、corona</a:t>
            </a:r>
            <a:r>
              <a:rPr lang="zh-CN" altLang="en-US" dirty="0" smtClean="0">
                <a:latin typeface="微软雅黑" charset="0"/>
                <a:ea typeface="微软雅黑" charset="0"/>
                <a:cs typeface="微软雅黑" charset="0"/>
                <a:sym typeface="Arial" charset="0"/>
              </a:rPr>
              <a:t>、</a:t>
            </a:r>
            <a:r>
              <a:rPr lang="en-US" altLang="zh-CN" dirty="0" smtClean="0">
                <a:latin typeface="微软雅黑" charset="0"/>
                <a:ea typeface="微软雅黑" charset="0"/>
                <a:cs typeface="微软雅黑" charset="0"/>
                <a:sym typeface="Arial" charset="0"/>
              </a:rPr>
              <a:t>cocos2d-x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20266" y="4759433"/>
            <a:ext cx="5354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(target for mobile game development except Titanium)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290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40"/>
          <p:cNvGrpSpPr/>
          <p:nvPr/>
        </p:nvGrpSpPr>
        <p:grpSpPr>
          <a:xfrm rot="5400000">
            <a:off x="306348" y="262628"/>
            <a:ext cx="679206" cy="644202"/>
            <a:chOff x="1318352" y="1779662"/>
            <a:chExt cx="1386628" cy="1315166"/>
          </a:xfrm>
        </p:grpSpPr>
        <p:sp>
          <p:nvSpPr>
            <p:cNvPr id="35" name="等腰三角形 22"/>
            <p:cNvSpPr/>
            <p:nvPr/>
          </p:nvSpPr>
          <p:spPr>
            <a:xfrm rot="10800000" flipV="1">
              <a:off x="2009421" y="2433893"/>
              <a:ext cx="695559" cy="658121"/>
            </a:xfrm>
            <a:prstGeom prst="triangle">
              <a:avLst/>
            </a:prstGeom>
            <a:solidFill>
              <a:srgbClr val="00429E"/>
            </a:solidFill>
            <a:ln>
              <a:solidFill>
                <a:srgbClr val="0042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等腰三角形 24"/>
            <p:cNvSpPr/>
            <p:nvPr/>
          </p:nvSpPr>
          <p:spPr>
            <a:xfrm rot="10800000" flipV="1">
              <a:off x="1662042" y="1779662"/>
              <a:ext cx="695559" cy="658121"/>
            </a:xfrm>
            <a:prstGeom prst="triangle">
              <a:avLst/>
            </a:prstGeom>
            <a:solidFill>
              <a:srgbClr val="00429E"/>
            </a:solidFill>
            <a:ln>
              <a:solidFill>
                <a:srgbClr val="0042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等腰三角形 26"/>
            <p:cNvSpPr/>
            <p:nvPr/>
          </p:nvSpPr>
          <p:spPr>
            <a:xfrm flipV="1">
              <a:off x="1667629" y="2436707"/>
              <a:ext cx="695559" cy="658121"/>
            </a:xfrm>
            <a:prstGeom prst="triangle">
              <a:avLst/>
            </a:prstGeom>
            <a:solidFill>
              <a:srgbClr val="FBCA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等腰三角形 27"/>
            <p:cNvSpPr/>
            <p:nvPr/>
          </p:nvSpPr>
          <p:spPr>
            <a:xfrm rot="10800000" flipV="1">
              <a:off x="1318352" y="2436593"/>
              <a:ext cx="695559" cy="658121"/>
            </a:xfrm>
            <a:prstGeom prst="triangle">
              <a:avLst/>
            </a:prstGeom>
            <a:pattFill prst="wdDn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TextBox 30"/>
          <p:cNvSpPr txBox="1"/>
          <p:nvPr/>
        </p:nvSpPr>
        <p:spPr>
          <a:xfrm>
            <a:off x="1043607" y="256997"/>
            <a:ext cx="70408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 smtClean="0">
                <a:solidFill>
                  <a:srgbClr val="00429E"/>
                </a:solidFill>
                <a:latin typeface="华文黑体"/>
                <a:ea typeface="华文黑体"/>
                <a:cs typeface="华文黑体"/>
              </a:rPr>
              <a:t>why </a:t>
            </a:r>
            <a:r>
              <a:rPr lang="en-US" altLang="zh-CN" sz="3000" dirty="0" err="1" smtClean="0">
                <a:solidFill>
                  <a:srgbClr val="00429E"/>
                </a:solidFill>
                <a:latin typeface="华文黑体"/>
                <a:ea typeface="华文黑体"/>
                <a:cs typeface="华文黑体"/>
              </a:rPr>
              <a:t>lua</a:t>
            </a:r>
            <a:endParaRPr lang="en-US" altLang="zh-CN" sz="3000" dirty="0" smtClean="0">
              <a:solidFill>
                <a:srgbClr val="00429E"/>
              </a:solidFill>
              <a:latin typeface="华文黑体"/>
              <a:ea typeface="华文黑体"/>
              <a:cs typeface="华文黑体"/>
            </a:endParaRPr>
          </a:p>
          <a:p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黑体"/>
                <a:ea typeface="华文黑体"/>
                <a:cs typeface="华文黑体"/>
              </a:rPr>
              <a:t>Efficiency,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黑体"/>
                <a:ea typeface="华文黑体"/>
                <a:cs typeface="华文黑体"/>
              </a:rPr>
              <a:t> 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黑体"/>
                <a:ea typeface="华文黑体"/>
                <a:cs typeface="华文黑体"/>
              </a:rPr>
              <a:t>efficiency,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黑体"/>
                <a:ea typeface="华文黑体"/>
                <a:cs typeface="华文黑体"/>
              </a:rPr>
              <a:t> 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黑体"/>
                <a:ea typeface="华文黑体"/>
                <a:cs typeface="华文黑体"/>
              </a:rPr>
              <a:t>efficiency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华文黑体"/>
              <a:ea typeface="华文黑体"/>
              <a:cs typeface="华文黑体"/>
            </a:endParaRPr>
          </a:p>
        </p:txBody>
      </p:sp>
      <p:sp>
        <p:nvSpPr>
          <p:cNvPr id="41" name="直角三角形 40"/>
          <p:cNvSpPr/>
          <p:nvPr/>
        </p:nvSpPr>
        <p:spPr>
          <a:xfrm flipH="1">
            <a:off x="10363200" y="4366031"/>
            <a:ext cx="1828800" cy="2491969"/>
          </a:xfrm>
          <a:prstGeom prst="rtTriangle">
            <a:avLst/>
          </a:prstGeom>
          <a:solidFill>
            <a:srgbClr val="FBCA48"/>
          </a:solidFill>
          <a:ln>
            <a:solidFill>
              <a:srgbClr val="FBCA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直角三角形 41"/>
          <p:cNvSpPr/>
          <p:nvPr/>
        </p:nvSpPr>
        <p:spPr>
          <a:xfrm flipH="1">
            <a:off x="10687574" y="4366031"/>
            <a:ext cx="1504426" cy="2491969"/>
          </a:xfrm>
          <a:prstGeom prst="rtTriangle">
            <a:avLst/>
          </a:prstGeom>
          <a:solidFill>
            <a:srgbClr val="00429E"/>
          </a:solidFill>
          <a:ln>
            <a:solidFill>
              <a:srgbClr val="2D76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6"/>
          <p:cNvGrpSpPr/>
          <p:nvPr/>
        </p:nvGrpSpPr>
        <p:grpSpPr>
          <a:xfrm>
            <a:off x="10687574" y="0"/>
            <a:ext cx="719758" cy="926055"/>
            <a:chOff x="8100392" y="0"/>
            <a:chExt cx="719758" cy="926055"/>
          </a:xfrm>
        </p:grpSpPr>
        <p:sp>
          <p:nvSpPr>
            <p:cNvPr id="13" name="矩形 13"/>
            <p:cNvSpPr/>
            <p:nvPr/>
          </p:nvSpPr>
          <p:spPr>
            <a:xfrm>
              <a:off x="8100392" y="782039"/>
              <a:ext cx="719758" cy="144016"/>
            </a:xfrm>
            <a:prstGeom prst="rect">
              <a:avLst/>
            </a:prstGeom>
            <a:solidFill>
              <a:srgbClr val="FBCA48"/>
            </a:solidFill>
            <a:ln>
              <a:solidFill>
                <a:srgbClr val="FBCA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TextBox 10"/>
            <p:cNvSpPr txBox="1"/>
            <p:nvPr/>
          </p:nvSpPr>
          <p:spPr>
            <a:xfrm>
              <a:off x="8100392" y="400765"/>
              <a:ext cx="719758" cy="430887"/>
            </a:xfrm>
            <a:prstGeom prst="rect">
              <a:avLst/>
            </a:prstGeom>
            <a:solidFill>
              <a:srgbClr val="00429E"/>
            </a:solidFill>
            <a:ln>
              <a:solidFill>
                <a:srgbClr val="00429E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dirty="0" smtClean="0">
                  <a:solidFill>
                    <a:schemeClr val="bg1"/>
                  </a:solidFill>
                  <a:latin typeface="Mangal" panose="02040503050203030202" pitchFamily="18" charset="0"/>
                  <a:cs typeface="Mangal" panose="02040503050203030202" pitchFamily="18" charset="0"/>
                </a:rPr>
                <a:t>part</a:t>
              </a:r>
              <a:endParaRPr lang="zh-CN" altLang="en-US" sz="220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endParaRPr>
            </a:p>
          </p:txBody>
        </p:sp>
        <p:sp>
          <p:nvSpPr>
            <p:cNvPr id="15" name="TextBox 9"/>
            <p:cNvSpPr txBox="1"/>
            <p:nvPr/>
          </p:nvSpPr>
          <p:spPr>
            <a:xfrm>
              <a:off x="8100392" y="0"/>
              <a:ext cx="719758" cy="430887"/>
            </a:xfrm>
            <a:prstGeom prst="rect">
              <a:avLst/>
            </a:prstGeom>
            <a:solidFill>
              <a:srgbClr val="00429E"/>
            </a:solidFill>
            <a:ln>
              <a:solidFill>
                <a:srgbClr val="00429E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b="1" dirty="0" smtClean="0">
                  <a:solidFill>
                    <a:schemeClr val="bg1"/>
                  </a:solidFill>
                  <a:latin typeface="Mangal" panose="02040503050203030202" pitchFamily="18" charset="0"/>
                  <a:cs typeface="Mangal" panose="02040503050203030202" pitchFamily="18" charset="0"/>
                </a:rPr>
                <a:t>01</a:t>
              </a:r>
              <a:endParaRPr lang="zh-CN" altLang="en-US" sz="2200" b="1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043607" y="2241927"/>
            <a:ext cx="9395148" cy="1913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20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altLang="zh-CN" sz="2000" dirty="0" smtClean="0"/>
              <a:t>Small </a:t>
            </a:r>
            <a:r>
              <a:rPr lang="en-US" altLang="zh-CN" sz="2000" dirty="0" smtClean="0"/>
              <a:t>size</a:t>
            </a:r>
            <a:endParaRPr lang="en-US" altLang="zh-CN" sz="20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altLang="zh-CN" sz="2000" dirty="0" smtClean="0"/>
              <a:t>easy </a:t>
            </a:r>
            <a:r>
              <a:rPr lang="en-US" altLang="zh-CN" sz="2000" dirty="0" smtClean="0"/>
              <a:t>porting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altLang="zh-CN" sz="2000" dirty="0" smtClean="0"/>
              <a:t>Many references - so </a:t>
            </a:r>
            <a:r>
              <a:rPr lang="en-US" altLang="zh-CN" sz="2000" dirty="0" smtClean="0"/>
              <a:t>many mobile game engine support </a:t>
            </a:r>
            <a:r>
              <a:rPr lang="en-US" altLang="zh-CN" sz="2000" dirty="0" err="1" smtClean="0"/>
              <a:t>lua</a:t>
            </a:r>
            <a:r>
              <a:rPr lang="en-US" altLang="zh-CN" sz="2000" dirty="0" smtClean="0"/>
              <a:t> script language</a:t>
            </a:r>
            <a:endParaRPr lang="en-US" altLang="zh-CN" sz="2000" dirty="0" smtClean="0"/>
          </a:p>
        </p:txBody>
      </p:sp>
    </p:spTree>
    <p:extLst>
      <p:ext uri="{BB962C8B-B14F-4D97-AF65-F5344CB8AC3E}">
        <p14:creationId xmlns:p14="http://schemas.microsoft.com/office/powerpoint/2010/main" val="3736499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40"/>
          <p:cNvGrpSpPr/>
          <p:nvPr/>
        </p:nvGrpSpPr>
        <p:grpSpPr>
          <a:xfrm rot="5400000">
            <a:off x="306348" y="262628"/>
            <a:ext cx="679206" cy="644202"/>
            <a:chOff x="1318352" y="1779662"/>
            <a:chExt cx="1386628" cy="1315166"/>
          </a:xfrm>
        </p:grpSpPr>
        <p:sp>
          <p:nvSpPr>
            <p:cNvPr id="35" name="等腰三角形 22"/>
            <p:cNvSpPr/>
            <p:nvPr/>
          </p:nvSpPr>
          <p:spPr>
            <a:xfrm rot="10800000" flipV="1">
              <a:off x="2009421" y="2433893"/>
              <a:ext cx="695559" cy="658121"/>
            </a:xfrm>
            <a:prstGeom prst="triangle">
              <a:avLst/>
            </a:prstGeom>
            <a:solidFill>
              <a:srgbClr val="00429E"/>
            </a:solidFill>
            <a:ln>
              <a:solidFill>
                <a:srgbClr val="0042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等腰三角形 24"/>
            <p:cNvSpPr/>
            <p:nvPr/>
          </p:nvSpPr>
          <p:spPr>
            <a:xfrm rot="10800000" flipV="1">
              <a:off x="1662042" y="1779662"/>
              <a:ext cx="695559" cy="658121"/>
            </a:xfrm>
            <a:prstGeom prst="triangle">
              <a:avLst/>
            </a:prstGeom>
            <a:solidFill>
              <a:srgbClr val="00429E"/>
            </a:solidFill>
            <a:ln>
              <a:solidFill>
                <a:srgbClr val="0042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等腰三角形 26"/>
            <p:cNvSpPr/>
            <p:nvPr/>
          </p:nvSpPr>
          <p:spPr>
            <a:xfrm flipV="1">
              <a:off x="1667629" y="2436707"/>
              <a:ext cx="695559" cy="658121"/>
            </a:xfrm>
            <a:prstGeom prst="triangle">
              <a:avLst/>
            </a:prstGeom>
            <a:solidFill>
              <a:srgbClr val="FBCA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等腰三角形 27"/>
            <p:cNvSpPr/>
            <p:nvPr/>
          </p:nvSpPr>
          <p:spPr>
            <a:xfrm rot="10800000" flipV="1">
              <a:off x="1318352" y="2436593"/>
              <a:ext cx="695559" cy="658121"/>
            </a:xfrm>
            <a:prstGeom prst="triangle">
              <a:avLst/>
            </a:prstGeom>
            <a:pattFill prst="wdDn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TextBox 30"/>
          <p:cNvSpPr txBox="1"/>
          <p:nvPr/>
        </p:nvSpPr>
        <p:spPr>
          <a:xfrm>
            <a:off x="1043607" y="256997"/>
            <a:ext cx="70408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 smtClean="0">
                <a:solidFill>
                  <a:srgbClr val="00429E"/>
                </a:solidFill>
                <a:latin typeface="华文黑体"/>
                <a:ea typeface="华文黑体"/>
                <a:cs typeface="华文黑体"/>
              </a:rPr>
              <a:t>How to </a:t>
            </a:r>
            <a:r>
              <a:rPr lang="en-US" altLang="zh-CN" sz="3000" dirty="0" smtClean="0">
                <a:solidFill>
                  <a:srgbClr val="00429E"/>
                </a:solidFill>
                <a:latin typeface="华文黑体"/>
                <a:ea typeface="华文黑体"/>
                <a:cs typeface="华文黑体"/>
              </a:rPr>
              <a:t>do?</a:t>
            </a:r>
          </a:p>
          <a:p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黑体"/>
                <a:ea typeface="华文黑体"/>
                <a:cs typeface="华文黑体"/>
              </a:rPr>
              <a:t>So much work to do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华文黑体"/>
              <a:ea typeface="华文黑体"/>
              <a:cs typeface="华文黑体"/>
            </a:endParaRPr>
          </a:p>
        </p:txBody>
      </p:sp>
      <p:sp>
        <p:nvSpPr>
          <p:cNvPr id="41" name="直角三角形 40"/>
          <p:cNvSpPr/>
          <p:nvPr/>
        </p:nvSpPr>
        <p:spPr>
          <a:xfrm flipH="1">
            <a:off x="10363200" y="4366031"/>
            <a:ext cx="1828800" cy="2491969"/>
          </a:xfrm>
          <a:prstGeom prst="rtTriangle">
            <a:avLst/>
          </a:prstGeom>
          <a:solidFill>
            <a:srgbClr val="FBCA48"/>
          </a:solidFill>
          <a:ln>
            <a:solidFill>
              <a:srgbClr val="FBCA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直角三角形 41"/>
          <p:cNvSpPr/>
          <p:nvPr/>
        </p:nvSpPr>
        <p:spPr>
          <a:xfrm flipH="1">
            <a:off x="10687574" y="4366031"/>
            <a:ext cx="1504426" cy="2491969"/>
          </a:xfrm>
          <a:prstGeom prst="rtTriangle">
            <a:avLst/>
          </a:prstGeom>
          <a:solidFill>
            <a:srgbClr val="00429E"/>
          </a:solidFill>
          <a:ln>
            <a:solidFill>
              <a:srgbClr val="2D76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6"/>
          <p:cNvGrpSpPr/>
          <p:nvPr/>
        </p:nvGrpSpPr>
        <p:grpSpPr>
          <a:xfrm>
            <a:off x="10687574" y="0"/>
            <a:ext cx="719758" cy="926055"/>
            <a:chOff x="8100392" y="0"/>
            <a:chExt cx="719758" cy="926055"/>
          </a:xfrm>
        </p:grpSpPr>
        <p:sp>
          <p:nvSpPr>
            <p:cNvPr id="13" name="矩形 13"/>
            <p:cNvSpPr/>
            <p:nvPr/>
          </p:nvSpPr>
          <p:spPr>
            <a:xfrm>
              <a:off x="8100392" y="782039"/>
              <a:ext cx="719758" cy="144016"/>
            </a:xfrm>
            <a:prstGeom prst="rect">
              <a:avLst/>
            </a:prstGeom>
            <a:solidFill>
              <a:srgbClr val="FBCA48"/>
            </a:solidFill>
            <a:ln>
              <a:solidFill>
                <a:srgbClr val="FBCA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TextBox 10"/>
            <p:cNvSpPr txBox="1"/>
            <p:nvPr/>
          </p:nvSpPr>
          <p:spPr>
            <a:xfrm>
              <a:off x="8100392" y="400765"/>
              <a:ext cx="719758" cy="430887"/>
            </a:xfrm>
            <a:prstGeom prst="rect">
              <a:avLst/>
            </a:prstGeom>
            <a:solidFill>
              <a:srgbClr val="00429E"/>
            </a:solidFill>
            <a:ln>
              <a:solidFill>
                <a:srgbClr val="00429E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dirty="0" smtClean="0">
                  <a:solidFill>
                    <a:schemeClr val="bg1"/>
                  </a:solidFill>
                  <a:latin typeface="Mangal" panose="02040503050203030202" pitchFamily="18" charset="0"/>
                  <a:cs typeface="Mangal" panose="02040503050203030202" pitchFamily="18" charset="0"/>
                </a:rPr>
                <a:t>part</a:t>
              </a:r>
              <a:endParaRPr lang="zh-CN" altLang="en-US" sz="220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endParaRPr>
            </a:p>
          </p:txBody>
        </p:sp>
        <p:sp>
          <p:nvSpPr>
            <p:cNvPr id="15" name="TextBox 9"/>
            <p:cNvSpPr txBox="1"/>
            <p:nvPr/>
          </p:nvSpPr>
          <p:spPr>
            <a:xfrm>
              <a:off x="8100392" y="0"/>
              <a:ext cx="719758" cy="430887"/>
            </a:xfrm>
            <a:prstGeom prst="rect">
              <a:avLst/>
            </a:prstGeom>
            <a:solidFill>
              <a:srgbClr val="00429E"/>
            </a:solidFill>
            <a:ln>
              <a:solidFill>
                <a:srgbClr val="00429E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b="1" dirty="0" smtClean="0">
                  <a:solidFill>
                    <a:schemeClr val="bg1"/>
                  </a:solidFill>
                  <a:latin typeface="Mangal" panose="02040503050203030202" pitchFamily="18" charset="0"/>
                  <a:cs typeface="Mangal" panose="02040503050203030202" pitchFamily="18" charset="0"/>
                </a:rPr>
                <a:t>02</a:t>
              </a:r>
              <a:endParaRPr lang="zh-CN" altLang="en-US" sz="2200" b="1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endParaRPr>
            </a:p>
          </p:txBody>
        </p:sp>
      </p:grp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3728942" y="5342235"/>
            <a:ext cx="3958791" cy="461665"/>
          </a:xfrm>
          <a:prstGeom prst="rect">
            <a:avLst/>
          </a:prstGeom>
          <a:solidFill>
            <a:srgbClr val="00B050"/>
          </a:solidFill>
          <a:ln w="38100" cap="flat" cmpd="sng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altLang="zh-CN" sz="2400" b="1" dirty="0" smtClean="0">
                <a:solidFill>
                  <a:schemeClr val="bg1"/>
                </a:solidFill>
              </a:rPr>
              <a:t>Cross-platform engine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7" name="Rectangle 13"/>
          <p:cNvSpPr>
            <a:spLocks/>
          </p:cNvSpPr>
          <p:nvPr/>
        </p:nvSpPr>
        <p:spPr bwMode="auto">
          <a:xfrm flipH="1">
            <a:off x="3318932" y="4535361"/>
            <a:ext cx="4765523" cy="461665"/>
          </a:xfrm>
          <a:prstGeom prst="accentBorderCallout1">
            <a:avLst>
              <a:gd name="adj1" fmla="val 17681"/>
              <a:gd name="adj2" fmla="val -4444"/>
              <a:gd name="adj3" fmla="val 17486"/>
              <a:gd name="adj4" fmla="val -61519"/>
            </a:avLst>
          </a:prstGeom>
          <a:solidFill>
            <a:srgbClr val="F79646"/>
          </a:solidFill>
          <a:ln w="38100" cap="flat" cmpd="sng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altLang="zh-CN" sz="2400" b="1" dirty="0" smtClean="0">
                <a:solidFill>
                  <a:schemeClr val="bg1"/>
                </a:solidFill>
              </a:rPr>
              <a:t>App framework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9" name="Rectangle 13"/>
          <p:cNvSpPr>
            <a:spLocks/>
          </p:cNvSpPr>
          <p:nvPr/>
        </p:nvSpPr>
        <p:spPr bwMode="auto">
          <a:xfrm>
            <a:off x="1862667" y="1957859"/>
            <a:ext cx="7433733" cy="461665"/>
          </a:xfrm>
          <a:prstGeom prst="accentBorderCallout1">
            <a:avLst>
              <a:gd name="adj1" fmla="val 58218"/>
              <a:gd name="adj2" fmla="val -8329"/>
              <a:gd name="adj3" fmla="val 56434"/>
              <a:gd name="adj4" fmla="val 205"/>
            </a:avLst>
          </a:prstGeom>
          <a:solidFill>
            <a:srgbClr val="8064A2"/>
          </a:solidFill>
          <a:ln w="38100" cap="flat" cmpd="sng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altLang="zh-CN" sz="2400" b="1" dirty="0" smtClean="0">
                <a:solidFill>
                  <a:schemeClr val="bg1"/>
                </a:solidFill>
              </a:rPr>
              <a:t>IDE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2793999" y="3656434"/>
            <a:ext cx="5808133" cy="461665"/>
          </a:xfrm>
          <a:prstGeom prst="rect">
            <a:avLst/>
          </a:prstGeom>
          <a:solidFill>
            <a:srgbClr val="366092"/>
          </a:solidFill>
          <a:ln w="38100" cap="flat" cmpd="sng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altLang="zh-CN" sz="2400" b="1" dirty="0" smtClean="0">
                <a:solidFill>
                  <a:srgbClr val="FFFBFC"/>
                </a:solidFill>
                <a:latin typeface="微软雅黑" charset="0"/>
                <a:ea typeface="微软雅黑" charset="0"/>
                <a:cs typeface="微软雅黑" charset="0"/>
                <a:sym typeface="微软雅黑" charset="0"/>
              </a:rPr>
              <a:t>UI designer</a:t>
            </a:r>
            <a:endParaRPr lang="zh-CN" altLang="en-US" sz="2400" b="1" dirty="0">
              <a:solidFill>
                <a:srgbClr val="FFFBFC"/>
              </a:solidFill>
              <a:latin typeface="微软雅黑" charset="0"/>
              <a:ea typeface="微软雅黑" charset="0"/>
              <a:cs typeface="微软雅黑" charset="0"/>
              <a:sym typeface="微软雅黑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2353733" y="2821955"/>
            <a:ext cx="6604000" cy="461665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altLang="zh-CN" sz="2400" b="1" dirty="0" smtClean="0">
                <a:solidFill>
                  <a:schemeClr val="bg1"/>
                </a:solidFill>
              </a:rPr>
              <a:t>simulator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4250267" y="6171969"/>
            <a:ext cx="2794000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 cap="flat" cmpd="sng">
            <a:solidFill>
              <a:srgbClr val="FFFFFF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altLang="zh-CN" sz="2400" b="1" dirty="0" smtClean="0">
                <a:solidFill>
                  <a:schemeClr val="bg1"/>
                </a:solidFill>
              </a:rPr>
              <a:t>Objected </a:t>
            </a:r>
            <a:r>
              <a:rPr lang="en-US" altLang="zh-CN" sz="2400" b="1" dirty="0" err="1" smtClean="0">
                <a:solidFill>
                  <a:schemeClr val="bg1"/>
                </a:solidFill>
              </a:rPr>
              <a:t>Lua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57075" y="4366031"/>
            <a:ext cx="5645057" cy="22676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Callout 2"/>
          <p:cNvSpPr/>
          <p:nvPr/>
        </p:nvSpPr>
        <p:spPr>
          <a:xfrm>
            <a:off x="975875" y="5765338"/>
            <a:ext cx="1981200" cy="829734"/>
          </a:xfrm>
          <a:prstGeom prst="wedgeEllipseCallout">
            <a:avLst>
              <a:gd name="adj1" fmla="val 107729"/>
              <a:gd name="adj2" fmla="val 28859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800000"/>
                </a:solidFill>
              </a:rPr>
              <a:t>Table</a:t>
            </a:r>
          </a:p>
          <a:p>
            <a:pPr algn="ctr"/>
            <a:r>
              <a:rPr lang="en-US" altLang="zh-CN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黑体"/>
                <a:ea typeface="华文黑体"/>
                <a:cs typeface="华文黑体"/>
              </a:rPr>
              <a:t>setmetaTable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华文黑体"/>
              <a:ea typeface="华文黑体"/>
              <a:cs typeface="华文黑体"/>
            </a:endParaRPr>
          </a:p>
          <a:p>
            <a:pPr algn="ctr"/>
            <a:endParaRPr lang="en-US" sz="1400" dirty="0">
              <a:solidFill>
                <a:srgbClr val="800000"/>
              </a:solidFill>
            </a:endParaRPr>
          </a:p>
        </p:txBody>
      </p:sp>
      <p:sp>
        <p:nvSpPr>
          <p:cNvPr id="23" name="Oval Callout 22"/>
          <p:cNvSpPr/>
          <p:nvPr/>
        </p:nvSpPr>
        <p:spPr>
          <a:xfrm>
            <a:off x="8957733" y="5181600"/>
            <a:ext cx="1981200" cy="829734"/>
          </a:xfrm>
          <a:prstGeom prst="wedgeEllipseCallout">
            <a:avLst>
              <a:gd name="adj1" fmla="val -111074"/>
              <a:gd name="adj2" fmla="val 8451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800000"/>
                </a:solidFill>
              </a:rPr>
              <a:t>REF</a:t>
            </a:r>
          </a:p>
          <a:p>
            <a:pPr algn="ctr"/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黑体"/>
                <a:ea typeface="华文黑体"/>
                <a:cs typeface="华文黑体"/>
              </a:rPr>
              <a:t>Cocos2d-x,</a:t>
            </a:r>
            <a:r>
              <a:rPr lang="is-I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黑体"/>
                <a:ea typeface="华文黑体"/>
                <a:cs typeface="华文黑体"/>
              </a:rPr>
              <a:t>…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华文黑体"/>
              <a:ea typeface="华文黑体"/>
              <a:cs typeface="华文黑体"/>
            </a:endParaRPr>
          </a:p>
          <a:p>
            <a:pPr algn="ctr"/>
            <a:endParaRPr lang="en-US" sz="14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108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40"/>
          <p:cNvGrpSpPr/>
          <p:nvPr/>
        </p:nvGrpSpPr>
        <p:grpSpPr>
          <a:xfrm rot="5400000">
            <a:off x="306348" y="262628"/>
            <a:ext cx="679206" cy="644202"/>
            <a:chOff x="1318352" y="1779662"/>
            <a:chExt cx="1386628" cy="1315166"/>
          </a:xfrm>
        </p:grpSpPr>
        <p:sp>
          <p:nvSpPr>
            <p:cNvPr id="4" name="等腰三角形 22"/>
            <p:cNvSpPr/>
            <p:nvPr/>
          </p:nvSpPr>
          <p:spPr>
            <a:xfrm rot="10800000" flipV="1">
              <a:off x="2009421" y="2433893"/>
              <a:ext cx="695559" cy="658121"/>
            </a:xfrm>
            <a:prstGeom prst="triangle">
              <a:avLst/>
            </a:prstGeom>
            <a:solidFill>
              <a:srgbClr val="00429E"/>
            </a:solidFill>
            <a:ln>
              <a:solidFill>
                <a:srgbClr val="0042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等腰三角形 24"/>
            <p:cNvSpPr/>
            <p:nvPr/>
          </p:nvSpPr>
          <p:spPr>
            <a:xfrm rot="10800000" flipV="1">
              <a:off x="1662042" y="1779662"/>
              <a:ext cx="695559" cy="658121"/>
            </a:xfrm>
            <a:prstGeom prst="triangle">
              <a:avLst/>
            </a:prstGeom>
            <a:solidFill>
              <a:srgbClr val="00429E"/>
            </a:solidFill>
            <a:ln>
              <a:solidFill>
                <a:srgbClr val="0042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26"/>
            <p:cNvSpPr/>
            <p:nvPr/>
          </p:nvSpPr>
          <p:spPr>
            <a:xfrm flipV="1">
              <a:off x="1667629" y="2436707"/>
              <a:ext cx="695559" cy="658121"/>
            </a:xfrm>
            <a:prstGeom prst="triangle">
              <a:avLst/>
            </a:prstGeom>
            <a:solidFill>
              <a:srgbClr val="FBCA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等腰三角形 27"/>
            <p:cNvSpPr/>
            <p:nvPr/>
          </p:nvSpPr>
          <p:spPr>
            <a:xfrm rot="10800000" flipV="1">
              <a:off x="1318352" y="2436593"/>
              <a:ext cx="695559" cy="658121"/>
            </a:xfrm>
            <a:prstGeom prst="triangle">
              <a:avLst/>
            </a:prstGeom>
            <a:pattFill prst="wdDn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6"/>
          <p:cNvGrpSpPr/>
          <p:nvPr/>
        </p:nvGrpSpPr>
        <p:grpSpPr>
          <a:xfrm>
            <a:off x="10687574" y="0"/>
            <a:ext cx="719758" cy="926055"/>
            <a:chOff x="8100392" y="0"/>
            <a:chExt cx="719758" cy="926055"/>
          </a:xfrm>
        </p:grpSpPr>
        <p:sp>
          <p:nvSpPr>
            <p:cNvPr id="14" name="矩形 13"/>
            <p:cNvSpPr/>
            <p:nvPr/>
          </p:nvSpPr>
          <p:spPr>
            <a:xfrm>
              <a:off x="8100392" y="782039"/>
              <a:ext cx="719758" cy="144016"/>
            </a:xfrm>
            <a:prstGeom prst="rect">
              <a:avLst/>
            </a:prstGeom>
            <a:solidFill>
              <a:srgbClr val="FBCA48"/>
            </a:solidFill>
            <a:ln>
              <a:solidFill>
                <a:srgbClr val="FBCA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TextBox 10"/>
            <p:cNvSpPr txBox="1"/>
            <p:nvPr/>
          </p:nvSpPr>
          <p:spPr>
            <a:xfrm>
              <a:off x="8100392" y="400765"/>
              <a:ext cx="719758" cy="430887"/>
            </a:xfrm>
            <a:prstGeom prst="rect">
              <a:avLst/>
            </a:prstGeom>
            <a:solidFill>
              <a:srgbClr val="00429E"/>
            </a:solidFill>
            <a:ln>
              <a:solidFill>
                <a:srgbClr val="00429E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dirty="0" smtClean="0">
                  <a:solidFill>
                    <a:schemeClr val="bg1"/>
                  </a:solidFill>
                  <a:latin typeface="Mangal" panose="02040503050203030202" pitchFamily="18" charset="0"/>
                  <a:cs typeface="Mangal" panose="02040503050203030202" pitchFamily="18" charset="0"/>
                </a:rPr>
                <a:t>part</a:t>
              </a:r>
              <a:endParaRPr lang="zh-CN" altLang="en-US" sz="220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endParaRPr>
            </a:p>
          </p:txBody>
        </p:sp>
        <p:sp>
          <p:nvSpPr>
            <p:cNvPr id="16" name="TextBox 9"/>
            <p:cNvSpPr txBox="1"/>
            <p:nvPr/>
          </p:nvSpPr>
          <p:spPr>
            <a:xfrm>
              <a:off x="8100392" y="0"/>
              <a:ext cx="719758" cy="430887"/>
            </a:xfrm>
            <a:prstGeom prst="rect">
              <a:avLst/>
            </a:prstGeom>
            <a:solidFill>
              <a:srgbClr val="00429E"/>
            </a:solidFill>
            <a:ln>
              <a:solidFill>
                <a:srgbClr val="00429E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b="1" dirty="0" smtClean="0">
                  <a:solidFill>
                    <a:schemeClr val="bg1"/>
                  </a:solidFill>
                  <a:latin typeface="Mangal" panose="02040503050203030202" pitchFamily="18" charset="0"/>
                  <a:cs typeface="Mangal" panose="02040503050203030202" pitchFamily="18" charset="0"/>
                </a:rPr>
                <a:t>02</a:t>
              </a:r>
              <a:endParaRPr lang="zh-CN" altLang="en-US" sz="2200" b="1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endParaRPr>
            </a:p>
          </p:txBody>
        </p:sp>
      </p:grpSp>
      <p:sp>
        <p:nvSpPr>
          <p:cNvPr id="21" name="TextBox 30"/>
          <p:cNvSpPr txBox="1"/>
          <p:nvPr/>
        </p:nvSpPr>
        <p:spPr>
          <a:xfrm>
            <a:off x="1043607" y="256997"/>
            <a:ext cx="70408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 smtClean="0">
                <a:solidFill>
                  <a:srgbClr val="00429E"/>
                </a:solidFill>
                <a:latin typeface="华文黑体"/>
                <a:ea typeface="华文黑体"/>
                <a:cs typeface="华文黑体"/>
              </a:rPr>
              <a:t>architecture</a:t>
            </a:r>
            <a:endParaRPr lang="zh-CN" altLang="en-US" sz="3000" dirty="0">
              <a:solidFill>
                <a:srgbClr val="00429E"/>
              </a:solidFill>
              <a:latin typeface="华文黑体"/>
              <a:ea typeface="华文黑体"/>
              <a:cs typeface="华文黑体"/>
            </a:endParaRPr>
          </a:p>
        </p:txBody>
      </p:sp>
      <p:sp>
        <p:nvSpPr>
          <p:cNvPr id="151" name="直角三角形 150"/>
          <p:cNvSpPr/>
          <p:nvPr/>
        </p:nvSpPr>
        <p:spPr>
          <a:xfrm flipH="1">
            <a:off x="10230678" y="4818156"/>
            <a:ext cx="1938196" cy="2039844"/>
          </a:xfrm>
          <a:prstGeom prst="rtTriangle">
            <a:avLst/>
          </a:prstGeom>
          <a:solidFill>
            <a:srgbClr val="FBCA48"/>
          </a:solidFill>
          <a:ln>
            <a:solidFill>
              <a:srgbClr val="FBCA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2" name="直角三角形 151"/>
          <p:cNvSpPr/>
          <p:nvPr/>
        </p:nvSpPr>
        <p:spPr>
          <a:xfrm flipH="1">
            <a:off x="10722446" y="4818156"/>
            <a:ext cx="1446428" cy="2039844"/>
          </a:xfrm>
          <a:prstGeom prst="rtTriangle">
            <a:avLst/>
          </a:prstGeom>
          <a:solidFill>
            <a:srgbClr val="00429E"/>
          </a:solidFill>
          <a:ln>
            <a:solidFill>
              <a:srgbClr val="2D76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7"/>
          <p:cNvSpPr>
            <a:spLocks noChangeArrowheads="1"/>
          </p:cNvSpPr>
          <p:nvPr/>
        </p:nvSpPr>
        <p:spPr bwMode="auto">
          <a:xfrm>
            <a:off x="1915569" y="4044847"/>
            <a:ext cx="7000875" cy="2286000"/>
          </a:xfrm>
          <a:prstGeom prst="rect">
            <a:avLst/>
          </a:prstGeom>
          <a:solidFill>
            <a:srgbClr val="B9CDE5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>
            <a:outerShdw blurRad="63500" dist="53882" dir="135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1" name="矩形 9"/>
          <p:cNvSpPr>
            <a:spLocks noChangeArrowheads="1"/>
          </p:cNvSpPr>
          <p:nvPr/>
        </p:nvSpPr>
        <p:spPr bwMode="auto">
          <a:xfrm>
            <a:off x="2272757" y="4902097"/>
            <a:ext cx="5715000" cy="500062"/>
          </a:xfrm>
          <a:prstGeom prst="rect">
            <a:avLst/>
          </a:prstGeom>
          <a:solidFill>
            <a:srgbClr val="8EB4E3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>
            <a:outerShdw blurRad="63500" dist="53882" dir="135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2" name="矩形 10"/>
          <p:cNvSpPr>
            <a:spLocks noChangeArrowheads="1"/>
          </p:cNvSpPr>
          <p:nvPr/>
        </p:nvSpPr>
        <p:spPr bwMode="auto">
          <a:xfrm>
            <a:off x="2272757" y="5616472"/>
            <a:ext cx="5715000" cy="500062"/>
          </a:xfrm>
          <a:prstGeom prst="rect">
            <a:avLst/>
          </a:prstGeom>
          <a:solidFill>
            <a:srgbClr val="8EB4E3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>
            <a:outerShdw blurRad="63500" dist="53882" dir="135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3" name="矩形 11"/>
          <p:cNvSpPr>
            <a:spLocks noChangeArrowheads="1"/>
          </p:cNvSpPr>
          <p:nvPr/>
        </p:nvSpPr>
        <p:spPr bwMode="auto">
          <a:xfrm>
            <a:off x="1915569" y="1615972"/>
            <a:ext cx="6929438" cy="2143125"/>
          </a:xfrm>
          <a:prstGeom prst="rect">
            <a:avLst/>
          </a:prstGeom>
          <a:solidFill>
            <a:srgbClr val="A6A6A6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>
            <a:outerShdw blurRad="63500" dist="53882" dir="135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4" name="矩形 14"/>
          <p:cNvSpPr>
            <a:spLocks noChangeArrowheads="1"/>
          </p:cNvSpPr>
          <p:nvPr/>
        </p:nvSpPr>
        <p:spPr bwMode="auto">
          <a:xfrm>
            <a:off x="2272757" y="2473222"/>
            <a:ext cx="5715000" cy="500062"/>
          </a:xfrm>
          <a:prstGeom prst="rect">
            <a:avLst/>
          </a:prstGeom>
          <a:solidFill>
            <a:srgbClr val="C4BD97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>
            <a:outerShdw blurRad="63500" dist="53882" dir="135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5" name="矩形 15"/>
          <p:cNvSpPr>
            <a:spLocks noChangeArrowheads="1"/>
          </p:cNvSpPr>
          <p:nvPr/>
        </p:nvSpPr>
        <p:spPr bwMode="auto">
          <a:xfrm>
            <a:off x="2272757" y="1830284"/>
            <a:ext cx="5715000" cy="500063"/>
          </a:xfrm>
          <a:prstGeom prst="rect">
            <a:avLst/>
          </a:prstGeom>
          <a:solidFill>
            <a:srgbClr val="C4BD97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>
            <a:outerShdw blurRad="63500" dist="53882" dir="135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6" name="TextBox 17"/>
          <p:cNvSpPr txBox="1">
            <a:spLocks noChangeArrowheads="1"/>
          </p:cNvSpPr>
          <p:nvPr/>
        </p:nvSpPr>
        <p:spPr bwMode="auto">
          <a:xfrm>
            <a:off x="8130632" y="2389084"/>
            <a:ext cx="5715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pPr eaLnBrk="1" hangingPunct="1">
              <a:defRPr/>
            </a:pPr>
            <a:r>
              <a:rPr lang="en-US" b="1" smtClean="0"/>
              <a:t>lua</a:t>
            </a:r>
            <a:endParaRPr lang="zh-CN" altLang="en-US" b="1" smtClean="0"/>
          </a:p>
        </p:txBody>
      </p:sp>
      <p:sp>
        <p:nvSpPr>
          <p:cNvPr id="47" name="TextBox 19"/>
          <p:cNvSpPr txBox="1">
            <a:spLocks noChangeArrowheads="1"/>
          </p:cNvSpPr>
          <p:nvPr/>
        </p:nvSpPr>
        <p:spPr bwMode="auto">
          <a:xfrm>
            <a:off x="8130632" y="5032272"/>
            <a:ext cx="78581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pPr eaLnBrk="1" hangingPunct="1">
              <a:defRPr/>
            </a:pPr>
            <a:r>
              <a:rPr lang="en-US" b="1" smtClean="0"/>
              <a:t>native</a:t>
            </a:r>
            <a:endParaRPr lang="zh-CN" altLang="en-US" b="1" smtClean="0"/>
          </a:p>
        </p:txBody>
      </p:sp>
      <p:sp>
        <p:nvSpPr>
          <p:cNvPr id="48" name="TextBox 20"/>
          <p:cNvSpPr txBox="1">
            <a:spLocks noChangeArrowheads="1"/>
          </p:cNvSpPr>
          <p:nvPr/>
        </p:nvSpPr>
        <p:spPr bwMode="auto">
          <a:xfrm>
            <a:off x="4487319" y="5687909"/>
            <a:ext cx="1939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pPr eaLnBrk="1" hangingPunct="1">
              <a:defRPr/>
            </a:pPr>
            <a:r>
              <a:rPr lang="en-US" b="1" smtClean="0"/>
              <a:t>Ios/android</a:t>
            </a:r>
            <a:r>
              <a:rPr lang="zh-CN" altLang="en-US" b="1" smtClean="0"/>
              <a:t>/qt</a:t>
            </a:r>
          </a:p>
        </p:txBody>
      </p:sp>
      <p:sp>
        <p:nvSpPr>
          <p:cNvPr id="49" name="TextBox 21"/>
          <p:cNvSpPr txBox="1">
            <a:spLocks noChangeArrowheads="1"/>
          </p:cNvSpPr>
          <p:nvPr/>
        </p:nvSpPr>
        <p:spPr bwMode="auto">
          <a:xfrm>
            <a:off x="4487319" y="4960834"/>
            <a:ext cx="15716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pPr eaLnBrk="1" hangingPunct="1">
              <a:defRPr/>
            </a:pPr>
            <a:r>
              <a:rPr lang="en-US" b="1" smtClean="0"/>
              <a:t>Engine drive</a:t>
            </a:r>
            <a:endParaRPr lang="zh-CN" altLang="en-US" b="1" smtClean="0"/>
          </a:p>
        </p:txBody>
      </p:sp>
      <p:sp>
        <p:nvSpPr>
          <p:cNvPr id="50" name="TextBox 23"/>
          <p:cNvSpPr txBox="1">
            <a:spLocks noChangeArrowheads="1"/>
          </p:cNvSpPr>
          <p:nvPr/>
        </p:nvSpPr>
        <p:spPr bwMode="auto">
          <a:xfrm>
            <a:off x="4558757" y="4330597"/>
            <a:ext cx="12858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pPr eaLnBrk="1" hangingPunct="1">
              <a:defRPr/>
            </a:pPr>
            <a:r>
              <a:rPr lang="en-US" b="1" smtClean="0"/>
              <a:t>lua</a:t>
            </a:r>
            <a:r>
              <a:rPr lang="zh-CN" altLang="en-US" b="1" smtClean="0"/>
              <a:t>引擎</a:t>
            </a:r>
          </a:p>
        </p:txBody>
      </p:sp>
      <p:sp>
        <p:nvSpPr>
          <p:cNvPr id="51" name="矩形 8"/>
          <p:cNvSpPr>
            <a:spLocks noChangeArrowheads="1"/>
          </p:cNvSpPr>
          <p:nvPr/>
        </p:nvSpPr>
        <p:spPr bwMode="auto">
          <a:xfrm>
            <a:off x="2272757" y="3116159"/>
            <a:ext cx="5715000" cy="1571625"/>
          </a:xfrm>
          <a:prstGeom prst="rect">
            <a:avLst/>
          </a:prstGeom>
          <a:solidFill>
            <a:srgbClr val="F2DCDB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>
            <a:outerShdw blurRad="63500" dist="53882" dir="135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2" name="矩形 24"/>
          <p:cNvSpPr>
            <a:spLocks noChangeArrowheads="1"/>
          </p:cNvSpPr>
          <p:nvPr/>
        </p:nvSpPr>
        <p:spPr bwMode="auto">
          <a:xfrm>
            <a:off x="2558507" y="3330472"/>
            <a:ext cx="5214937" cy="500062"/>
          </a:xfrm>
          <a:prstGeom prst="rect">
            <a:avLst/>
          </a:prstGeom>
          <a:solidFill>
            <a:srgbClr val="DAEFC3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>
            <a:outerShdw blurRad="63500" dist="53882" dir="135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3" name="矩形 25"/>
          <p:cNvSpPr>
            <a:spLocks noChangeArrowheads="1"/>
          </p:cNvSpPr>
          <p:nvPr/>
        </p:nvSpPr>
        <p:spPr bwMode="auto">
          <a:xfrm>
            <a:off x="2558507" y="3973409"/>
            <a:ext cx="5214937" cy="500063"/>
          </a:xfrm>
          <a:prstGeom prst="rect">
            <a:avLst/>
          </a:prstGeom>
          <a:solidFill>
            <a:srgbClr val="DAEFC3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>
            <a:outerShdw blurRad="63500" dist="53882" dir="135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/>
              <a:t/>
            </a:r>
            <a:br>
              <a:rPr lang="en-US"/>
            </a:br>
            <a:endParaRPr lang="zh-CN" altLang="en-US"/>
          </a:p>
        </p:txBody>
      </p:sp>
      <p:sp>
        <p:nvSpPr>
          <p:cNvPr id="54" name="TextBox 26"/>
          <p:cNvSpPr txBox="1">
            <a:spLocks noChangeArrowheads="1"/>
          </p:cNvSpPr>
          <p:nvPr/>
        </p:nvSpPr>
        <p:spPr bwMode="auto">
          <a:xfrm>
            <a:off x="4487319" y="3401909"/>
            <a:ext cx="1285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pPr eaLnBrk="1" hangingPunct="1">
              <a:defRPr/>
            </a:pPr>
            <a:r>
              <a:rPr lang="en-US" b="1" dirty="0" smtClean="0"/>
              <a:t>L</a:t>
            </a:r>
            <a:r>
              <a:rPr lang="zh-CN" altLang="en-US" b="1" dirty="0" smtClean="0"/>
              <a:t>ua </a:t>
            </a:r>
            <a:r>
              <a:rPr lang="en-US" b="1" dirty="0" smtClean="0"/>
              <a:t>engine</a:t>
            </a:r>
            <a:endParaRPr lang="zh-CN" altLang="en-US" b="1" dirty="0" smtClean="0"/>
          </a:p>
        </p:txBody>
      </p:sp>
      <p:sp>
        <p:nvSpPr>
          <p:cNvPr id="55" name="TextBox 27"/>
          <p:cNvSpPr txBox="1">
            <a:spLocks noChangeArrowheads="1"/>
          </p:cNvSpPr>
          <p:nvPr/>
        </p:nvSpPr>
        <p:spPr bwMode="auto">
          <a:xfrm>
            <a:off x="4022975" y="4030019"/>
            <a:ext cx="22860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pPr eaLnBrk="1" hangingPunct="1">
              <a:defRPr/>
            </a:pPr>
            <a:r>
              <a:rPr lang="en-US" b="1" u="sng" dirty="0" err="1" smtClean="0"/>
              <a:t>Lua</a:t>
            </a:r>
            <a:r>
              <a:rPr lang="en-US" b="1" u="sng" dirty="0" smtClean="0"/>
              <a:t> native Bridge</a:t>
            </a:r>
            <a:endParaRPr lang="zh-CN" altLang="en-US" b="1" dirty="0" smtClean="0"/>
          </a:p>
        </p:txBody>
      </p:sp>
      <p:sp>
        <p:nvSpPr>
          <p:cNvPr id="56" name="TextBox 28"/>
          <p:cNvSpPr txBox="1">
            <a:spLocks noChangeArrowheads="1"/>
          </p:cNvSpPr>
          <p:nvPr/>
        </p:nvSpPr>
        <p:spPr bwMode="auto">
          <a:xfrm>
            <a:off x="4558757" y="2544659"/>
            <a:ext cx="14287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pPr eaLnBrk="1" hangingPunct="1">
              <a:defRPr/>
            </a:pPr>
            <a:r>
              <a:rPr lang="en-US" b="1" dirty="0" smtClean="0"/>
              <a:t>Framework</a:t>
            </a:r>
            <a:endParaRPr lang="zh-CN" altLang="en-US" b="1" dirty="0" smtClean="0"/>
          </a:p>
        </p:txBody>
      </p:sp>
      <p:sp>
        <p:nvSpPr>
          <p:cNvPr id="57" name="TextBox 29"/>
          <p:cNvSpPr txBox="1">
            <a:spLocks noChangeArrowheads="1"/>
          </p:cNvSpPr>
          <p:nvPr/>
        </p:nvSpPr>
        <p:spPr bwMode="auto">
          <a:xfrm>
            <a:off x="4487319" y="1901722"/>
            <a:ext cx="14287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pPr eaLnBrk="1" hangingPunct="1">
              <a:defRPr/>
            </a:pPr>
            <a:r>
              <a:rPr lang="en-US" b="1" dirty="0" smtClean="0"/>
              <a:t>   app</a:t>
            </a:r>
            <a:endParaRPr lang="zh-CN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39682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40"/>
          <p:cNvGrpSpPr/>
          <p:nvPr/>
        </p:nvGrpSpPr>
        <p:grpSpPr>
          <a:xfrm rot="5400000">
            <a:off x="306348" y="262628"/>
            <a:ext cx="679206" cy="644202"/>
            <a:chOff x="1318352" y="1779662"/>
            <a:chExt cx="1386628" cy="1315166"/>
          </a:xfrm>
        </p:grpSpPr>
        <p:sp>
          <p:nvSpPr>
            <p:cNvPr id="4" name="等腰三角形 22"/>
            <p:cNvSpPr/>
            <p:nvPr/>
          </p:nvSpPr>
          <p:spPr>
            <a:xfrm rot="10800000" flipV="1">
              <a:off x="2009421" y="2433893"/>
              <a:ext cx="695559" cy="658121"/>
            </a:xfrm>
            <a:prstGeom prst="triangle">
              <a:avLst/>
            </a:prstGeom>
            <a:solidFill>
              <a:srgbClr val="00429E"/>
            </a:solidFill>
            <a:ln>
              <a:solidFill>
                <a:srgbClr val="0042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等腰三角形 24"/>
            <p:cNvSpPr/>
            <p:nvPr/>
          </p:nvSpPr>
          <p:spPr>
            <a:xfrm rot="10800000" flipV="1">
              <a:off x="1662042" y="1779662"/>
              <a:ext cx="695559" cy="658121"/>
            </a:xfrm>
            <a:prstGeom prst="triangle">
              <a:avLst/>
            </a:prstGeom>
            <a:solidFill>
              <a:srgbClr val="00429E"/>
            </a:solidFill>
            <a:ln>
              <a:solidFill>
                <a:srgbClr val="0042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26"/>
            <p:cNvSpPr/>
            <p:nvPr/>
          </p:nvSpPr>
          <p:spPr>
            <a:xfrm flipV="1">
              <a:off x="1667629" y="2436707"/>
              <a:ext cx="695559" cy="658121"/>
            </a:xfrm>
            <a:prstGeom prst="triangle">
              <a:avLst/>
            </a:prstGeom>
            <a:solidFill>
              <a:srgbClr val="FBCA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等腰三角形 27"/>
            <p:cNvSpPr/>
            <p:nvPr/>
          </p:nvSpPr>
          <p:spPr>
            <a:xfrm rot="10800000" flipV="1">
              <a:off x="1318352" y="2436593"/>
              <a:ext cx="695559" cy="658121"/>
            </a:xfrm>
            <a:prstGeom prst="triangle">
              <a:avLst/>
            </a:prstGeom>
            <a:pattFill prst="wdDn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6"/>
          <p:cNvGrpSpPr/>
          <p:nvPr/>
        </p:nvGrpSpPr>
        <p:grpSpPr>
          <a:xfrm>
            <a:off x="10687574" y="0"/>
            <a:ext cx="719758" cy="926055"/>
            <a:chOff x="8100392" y="0"/>
            <a:chExt cx="719758" cy="926055"/>
          </a:xfrm>
        </p:grpSpPr>
        <p:sp>
          <p:nvSpPr>
            <p:cNvPr id="14" name="矩形 13"/>
            <p:cNvSpPr/>
            <p:nvPr/>
          </p:nvSpPr>
          <p:spPr>
            <a:xfrm>
              <a:off x="8100392" y="782039"/>
              <a:ext cx="719758" cy="144016"/>
            </a:xfrm>
            <a:prstGeom prst="rect">
              <a:avLst/>
            </a:prstGeom>
            <a:solidFill>
              <a:srgbClr val="FBCA48"/>
            </a:solidFill>
            <a:ln>
              <a:solidFill>
                <a:srgbClr val="FBCA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TextBox 10"/>
            <p:cNvSpPr txBox="1"/>
            <p:nvPr/>
          </p:nvSpPr>
          <p:spPr>
            <a:xfrm>
              <a:off x="8100392" y="400765"/>
              <a:ext cx="719758" cy="430887"/>
            </a:xfrm>
            <a:prstGeom prst="rect">
              <a:avLst/>
            </a:prstGeom>
            <a:solidFill>
              <a:srgbClr val="00429E"/>
            </a:solidFill>
            <a:ln>
              <a:solidFill>
                <a:srgbClr val="00429E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dirty="0" smtClean="0">
                  <a:solidFill>
                    <a:schemeClr val="bg1"/>
                  </a:solidFill>
                  <a:latin typeface="Mangal" panose="02040503050203030202" pitchFamily="18" charset="0"/>
                  <a:cs typeface="Mangal" panose="02040503050203030202" pitchFamily="18" charset="0"/>
                </a:rPr>
                <a:t>part</a:t>
              </a:r>
              <a:endParaRPr lang="zh-CN" altLang="en-US" sz="220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endParaRPr>
            </a:p>
          </p:txBody>
        </p:sp>
        <p:sp>
          <p:nvSpPr>
            <p:cNvPr id="16" name="TextBox 9"/>
            <p:cNvSpPr txBox="1"/>
            <p:nvPr/>
          </p:nvSpPr>
          <p:spPr>
            <a:xfrm>
              <a:off x="8100392" y="0"/>
              <a:ext cx="719758" cy="430887"/>
            </a:xfrm>
            <a:prstGeom prst="rect">
              <a:avLst/>
            </a:prstGeom>
            <a:solidFill>
              <a:srgbClr val="00429E"/>
            </a:solidFill>
            <a:ln>
              <a:solidFill>
                <a:srgbClr val="00429E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b="1" dirty="0" smtClean="0">
                  <a:solidFill>
                    <a:schemeClr val="bg1"/>
                  </a:solidFill>
                  <a:latin typeface="Mangal" panose="02040503050203030202" pitchFamily="18" charset="0"/>
                  <a:cs typeface="Mangal" panose="02040503050203030202" pitchFamily="18" charset="0"/>
                </a:rPr>
                <a:t>02</a:t>
              </a:r>
              <a:endParaRPr lang="zh-CN" altLang="en-US" sz="2200" b="1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endParaRPr>
            </a:p>
          </p:txBody>
        </p:sp>
      </p:grpSp>
      <p:sp>
        <p:nvSpPr>
          <p:cNvPr id="21" name="TextBox 30"/>
          <p:cNvSpPr txBox="1"/>
          <p:nvPr/>
        </p:nvSpPr>
        <p:spPr>
          <a:xfrm>
            <a:off x="1043608" y="256997"/>
            <a:ext cx="66287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 err="1" smtClean="0">
                <a:solidFill>
                  <a:srgbClr val="00429E"/>
                </a:solidFill>
                <a:latin typeface="华文黑体"/>
                <a:ea typeface="华文黑体"/>
                <a:cs typeface="华文黑体"/>
              </a:rPr>
              <a:t>Lua</a:t>
            </a:r>
            <a:r>
              <a:rPr lang="en-US" altLang="zh-CN" sz="3000" dirty="0" smtClean="0">
                <a:solidFill>
                  <a:srgbClr val="00429E"/>
                </a:solidFill>
                <a:latin typeface="华文黑体"/>
                <a:ea typeface="华文黑体"/>
                <a:cs typeface="华文黑体"/>
              </a:rPr>
              <a:t> is fully used</a:t>
            </a:r>
            <a:endParaRPr lang="zh-CN" altLang="en-US" sz="3000" dirty="0">
              <a:solidFill>
                <a:srgbClr val="00429E"/>
              </a:solidFill>
              <a:latin typeface="华文黑体"/>
              <a:ea typeface="华文黑体"/>
              <a:cs typeface="华文黑体"/>
            </a:endParaRPr>
          </a:p>
        </p:txBody>
      </p:sp>
      <p:sp>
        <p:nvSpPr>
          <p:cNvPr id="22" name="TextBox 42"/>
          <p:cNvSpPr txBox="1"/>
          <p:nvPr/>
        </p:nvSpPr>
        <p:spPr>
          <a:xfrm>
            <a:off x="994755" y="850964"/>
            <a:ext cx="6691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latin typeface="Mangal" panose="02040503050203030202" pitchFamily="18" charset="0"/>
                <a:cs typeface="Mangal" panose="02040503050203030202" pitchFamily="18" charset="0"/>
              </a:defRPr>
            </a:lvl1pPr>
          </a:lstStyle>
          <a:p>
            <a:r>
              <a:rPr lang="en-US" altLang="zh-CN" sz="200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宋体"/>
              </a:rPr>
              <a:t>Not only </a:t>
            </a:r>
            <a:r>
              <a:rPr lang="en-US" altLang="zh-CN" sz="200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宋体"/>
              </a:rPr>
              <a:t>script language</a:t>
            </a:r>
            <a:endParaRPr lang="zh-CN" altLang="en-US" sz="2000" dirty="0">
              <a:solidFill>
                <a:prstClr val="black">
                  <a:lumMod val="65000"/>
                  <a:lumOff val="35000"/>
                </a:prstClr>
              </a:solidFill>
              <a:ea typeface="宋体"/>
            </a:endParaRPr>
          </a:p>
        </p:txBody>
      </p:sp>
      <p:sp>
        <p:nvSpPr>
          <p:cNvPr id="87" name="直角三角形 86"/>
          <p:cNvSpPr/>
          <p:nvPr/>
        </p:nvSpPr>
        <p:spPr>
          <a:xfrm flipH="1">
            <a:off x="10230678" y="4818156"/>
            <a:ext cx="1938196" cy="2039844"/>
          </a:xfrm>
          <a:prstGeom prst="rtTriangle">
            <a:avLst/>
          </a:prstGeom>
          <a:solidFill>
            <a:srgbClr val="FBCA48"/>
          </a:solidFill>
          <a:ln>
            <a:solidFill>
              <a:srgbClr val="FBCA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直角三角形 87"/>
          <p:cNvSpPr/>
          <p:nvPr/>
        </p:nvSpPr>
        <p:spPr>
          <a:xfrm flipH="1">
            <a:off x="10722446" y="4818156"/>
            <a:ext cx="1446428" cy="2039844"/>
          </a:xfrm>
          <a:prstGeom prst="rtTriangle">
            <a:avLst/>
          </a:prstGeom>
          <a:solidFill>
            <a:srgbClr val="00429E"/>
          </a:solidFill>
          <a:ln>
            <a:solidFill>
              <a:srgbClr val="2D76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矩形 5"/>
          <p:cNvSpPr/>
          <p:nvPr/>
        </p:nvSpPr>
        <p:spPr>
          <a:xfrm>
            <a:off x="4368462" y="3357740"/>
            <a:ext cx="1152128" cy="360040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zh-CN" sz="1600" smtClean="0">
                <a:solidFill>
                  <a:schemeClr val="tx1"/>
                </a:solidFill>
              </a:rPr>
              <a:t>MLView</a:t>
            </a:r>
            <a:endParaRPr kumimoji="1" lang="zh-CN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90" name="矩形 6"/>
          <p:cNvSpPr/>
          <p:nvPr/>
        </p:nvSpPr>
        <p:spPr>
          <a:xfrm>
            <a:off x="4368462" y="4437860"/>
            <a:ext cx="1152128" cy="360040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zh-CN" sz="1600" dirty="0" err="1" smtClean="0">
                <a:solidFill>
                  <a:schemeClr val="tx1"/>
                </a:solidFill>
              </a:rPr>
              <a:t>UIButton</a:t>
            </a:r>
            <a:endParaRPr kumimoji="1" lang="zh-CN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91" name="矩形 7"/>
          <p:cNvSpPr/>
          <p:nvPr/>
        </p:nvSpPr>
        <p:spPr>
          <a:xfrm>
            <a:off x="2856294" y="4437860"/>
            <a:ext cx="1368152" cy="360040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zh-CN" sz="1600" dirty="0" err="1">
                <a:solidFill>
                  <a:schemeClr val="tx1"/>
                </a:solidFill>
              </a:rPr>
              <a:t>UICheckBox</a:t>
            </a:r>
            <a:endParaRPr kumimoji="1"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92" name="矩形 9"/>
          <p:cNvSpPr/>
          <p:nvPr/>
        </p:nvSpPr>
        <p:spPr>
          <a:xfrm>
            <a:off x="4368462" y="2277620"/>
            <a:ext cx="1152128" cy="360040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zh-CN" sz="1600" dirty="0" err="1" smtClean="0">
                <a:solidFill>
                  <a:schemeClr val="tx1"/>
                </a:solidFill>
              </a:rPr>
              <a:t>MLPlugin</a:t>
            </a:r>
            <a:endParaRPr kumimoji="1" lang="zh-CN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93" name="矩形 11"/>
          <p:cNvSpPr/>
          <p:nvPr/>
        </p:nvSpPr>
        <p:spPr>
          <a:xfrm>
            <a:off x="5736614" y="4437860"/>
            <a:ext cx="1440160" cy="360040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600" dirty="0" err="1">
                <a:solidFill>
                  <a:schemeClr val="tx1"/>
                </a:solidFill>
              </a:rPr>
              <a:t>UIImageView</a:t>
            </a:r>
            <a:endParaRPr kumimoji="1" lang="zh-CN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94" name="矩形 12"/>
          <p:cNvSpPr/>
          <p:nvPr/>
        </p:nvSpPr>
        <p:spPr>
          <a:xfrm>
            <a:off x="1560150" y="4437860"/>
            <a:ext cx="1152128" cy="360040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600" dirty="0" err="1">
                <a:solidFill>
                  <a:schemeClr val="tx1"/>
                </a:solidFill>
              </a:rPr>
              <a:t>UIGrid</a:t>
            </a:r>
            <a:endParaRPr kumimoji="1" lang="zh-CN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95" name="矩形 13"/>
          <p:cNvSpPr/>
          <p:nvPr/>
        </p:nvSpPr>
        <p:spPr>
          <a:xfrm>
            <a:off x="7392798" y="4437860"/>
            <a:ext cx="1152128" cy="360040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600" dirty="0" err="1">
                <a:solidFill>
                  <a:schemeClr val="tx1"/>
                </a:solidFill>
              </a:rPr>
              <a:t>UILabel</a:t>
            </a:r>
            <a:endParaRPr kumimoji="1" lang="zh-CN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96" name="矩形 15"/>
          <p:cNvSpPr/>
          <p:nvPr/>
        </p:nvSpPr>
        <p:spPr>
          <a:xfrm>
            <a:off x="8688942" y="4437860"/>
            <a:ext cx="1152128" cy="360040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s-IS" altLang="zh-CN" sz="1600" dirty="0" smtClean="0">
                <a:solidFill>
                  <a:schemeClr val="tx1"/>
                </a:solidFill>
              </a:rPr>
              <a:t>…</a:t>
            </a:r>
            <a:endParaRPr kumimoji="1" lang="zh-CN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97" name="矩形 16"/>
          <p:cNvSpPr/>
          <p:nvPr/>
        </p:nvSpPr>
        <p:spPr>
          <a:xfrm>
            <a:off x="3072318" y="3357740"/>
            <a:ext cx="1152128" cy="360040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600" dirty="0" err="1">
                <a:solidFill>
                  <a:schemeClr val="tx1"/>
                </a:solidFill>
              </a:rPr>
              <a:t>MLFile</a:t>
            </a:r>
            <a:endParaRPr kumimoji="1" lang="zh-CN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98" name="矩形 17"/>
          <p:cNvSpPr/>
          <p:nvPr/>
        </p:nvSpPr>
        <p:spPr>
          <a:xfrm>
            <a:off x="1776174" y="3357740"/>
            <a:ext cx="1152128" cy="360040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600" dirty="0" err="1">
                <a:solidFill>
                  <a:schemeClr val="tx1"/>
                </a:solidFill>
              </a:rPr>
              <a:t>MLHttp</a:t>
            </a:r>
            <a:endParaRPr kumimoji="1" lang="zh-CN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99" name="矩形 18"/>
          <p:cNvSpPr/>
          <p:nvPr/>
        </p:nvSpPr>
        <p:spPr>
          <a:xfrm>
            <a:off x="5736614" y="3357740"/>
            <a:ext cx="1152128" cy="360040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600" dirty="0" err="1">
                <a:solidFill>
                  <a:schemeClr val="tx1"/>
                </a:solidFill>
              </a:rPr>
              <a:t>MLTimer</a:t>
            </a:r>
            <a:endParaRPr kumimoji="1" lang="zh-CN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00" name="矩形 20"/>
          <p:cNvSpPr/>
          <p:nvPr/>
        </p:nvSpPr>
        <p:spPr>
          <a:xfrm>
            <a:off x="7104766" y="3357740"/>
            <a:ext cx="1368152" cy="360040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600" dirty="0" err="1">
                <a:solidFill>
                  <a:schemeClr val="tx1"/>
                </a:solidFill>
              </a:rPr>
              <a:t>MLWebView</a:t>
            </a:r>
            <a:endParaRPr kumimoji="1" lang="zh-CN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01" name="矩形 21"/>
          <p:cNvSpPr/>
          <p:nvPr/>
        </p:nvSpPr>
        <p:spPr>
          <a:xfrm>
            <a:off x="8616934" y="3357740"/>
            <a:ext cx="1152128" cy="360040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s-IS" altLang="zh-CN" sz="1600" dirty="0" smtClean="0">
                <a:solidFill>
                  <a:schemeClr val="tx1"/>
                </a:solidFill>
              </a:rPr>
              <a:t>…</a:t>
            </a:r>
            <a:endParaRPr kumimoji="1" lang="zh-CN" altLang="en-US" sz="1600" dirty="0" smtClean="0">
              <a:solidFill>
                <a:schemeClr val="tx1"/>
              </a:solidFill>
            </a:endParaRPr>
          </a:p>
        </p:txBody>
      </p:sp>
      <p:cxnSp>
        <p:nvCxnSpPr>
          <p:cNvPr id="102" name="直线箭头连接符 22"/>
          <p:cNvCxnSpPr>
            <a:stCxn id="90" idx="0"/>
            <a:endCxn id="89" idx="2"/>
          </p:cNvCxnSpPr>
          <p:nvPr/>
        </p:nvCxnSpPr>
        <p:spPr>
          <a:xfrm flipV="1">
            <a:off x="4944526" y="3717780"/>
            <a:ext cx="0" cy="7200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线连接符 27"/>
          <p:cNvCxnSpPr>
            <a:stCxn id="98" idx="0"/>
          </p:cNvCxnSpPr>
          <p:nvPr/>
        </p:nvCxnSpPr>
        <p:spPr>
          <a:xfrm flipV="1">
            <a:off x="2352238" y="3069708"/>
            <a:ext cx="0" cy="288032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线连接符 30"/>
          <p:cNvCxnSpPr/>
          <p:nvPr/>
        </p:nvCxnSpPr>
        <p:spPr>
          <a:xfrm flipV="1">
            <a:off x="3576374" y="3069708"/>
            <a:ext cx="0" cy="288032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线连接符 31"/>
          <p:cNvCxnSpPr/>
          <p:nvPr/>
        </p:nvCxnSpPr>
        <p:spPr>
          <a:xfrm flipV="1">
            <a:off x="4944526" y="3069708"/>
            <a:ext cx="0" cy="288032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线连接符 32"/>
          <p:cNvCxnSpPr/>
          <p:nvPr/>
        </p:nvCxnSpPr>
        <p:spPr>
          <a:xfrm flipV="1">
            <a:off x="6312678" y="3069708"/>
            <a:ext cx="0" cy="288032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线连接符 33"/>
          <p:cNvCxnSpPr/>
          <p:nvPr/>
        </p:nvCxnSpPr>
        <p:spPr>
          <a:xfrm flipV="1">
            <a:off x="7752838" y="3069708"/>
            <a:ext cx="0" cy="288032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线连接符 34"/>
          <p:cNvCxnSpPr/>
          <p:nvPr/>
        </p:nvCxnSpPr>
        <p:spPr>
          <a:xfrm flipV="1">
            <a:off x="9192998" y="3069708"/>
            <a:ext cx="0" cy="288032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线连接符 29"/>
          <p:cNvCxnSpPr/>
          <p:nvPr/>
        </p:nvCxnSpPr>
        <p:spPr>
          <a:xfrm>
            <a:off x="2352238" y="3069708"/>
            <a:ext cx="6840760" cy="0"/>
          </a:xfrm>
          <a:prstGeom prst="line">
            <a:avLst/>
          </a:prstGeom>
          <a:ln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线连接符 39"/>
          <p:cNvCxnSpPr>
            <a:endCxn id="92" idx="2"/>
          </p:cNvCxnSpPr>
          <p:nvPr/>
        </p:nvCxnSpPr>
        <p:spPr>
          <a:xfrm flipV="1">
            <a:off x="4944526" y="2637660"/>
            <a:ext cx="0" cy="432048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线连接符 42"/>
          <p:cNvCxnSpPr/>
          <p:nvPr/>
        </p:nvCxnSpPr>
        <p:spPr>
          <a:xfrm flipV="1">
            <a:off x="2352238" y="4149828"/>
            <a:ext cx="0" cy="288032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线连接符 43"/>
          <p:cNvCxnSpPr/>
          <p:nvPr/>
        </p:nvCxnSpPr>
        <p:spPr>
          <a:xfrm flipV="1">
            <a:off x="3576374" y="4149828"/>
            <a:ext cx="0" cy="288032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线连接符 44"/>
          <p:cNvCxnSpPr/>
          <p:nvPr/>
        </p:nvCxnSpPr>
        <p:spPr>
          <a:xfrm flipV="1">
            <a:off x="4944526" y="4149828"/>
            <a:ext cx="0" cy="288032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线连接符 45"/>
          <p:cNvCxnSpPr/>
          <p:nvPr/>
        </p:nvCxnSpPr>
        <p:spPr>
          <a:xfrm flipV="1">
            <a:off x="6312678" y="4149828"/>
            <a:ext cx="0" cy="288032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线连接符 46"/>
          <p:cNvCxnSpPr/>
          <p:nvPr/>
        </p:nvCxnSpPr>
        <p:spPr>
          <a:xfrm flipV="1">
            <a:off x="7752838" y="4149828"/>
            <a:ext cx="0" cy="288032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线连接符 47"/>
          <p:cNvCxnSpPr/>
          <p:nvPr/>
        </p:nvCxnSpPr>
        <p:spPr>
          <a:xfrm flipV="1">
            <a:off x="9192998" y="4149828"/>
            <a:ext cx="0" cy="288032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线连接符 48"/>
          <p:cNvCxnSpPr/>
          <p:nvPr/>
        </p:nvCxnSpPr>
        <p:spPr>
          <a:xfrm>
            <a:off x="2352238" y="4149828"/>
            <a:ext cx="6840760" cy="0"/>
          </a:xfrm>
          <a:prstGeom prst="line">
            <a:avLst/>
          </a:prstGeom>
          <a:ln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847525" y="5333999"/>
            <a:ext cx="7993545" cy="9900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Set up UI </a:t>
            </a:r>
            <a:r>
              <a:rPr lang="en-US" sz="2000" dirty="0" err="1" smtClean="0"/>
              <a:t>framwork</a:t>
            </a:r>
            <a:r>
              <a:rPr lang="en-US" sz="2000" dirty="0" smtClean="0"/>
              <a:t> in </a:t>
            </a:r>
            <a:r>
              <a:rPr lang="en-US" sz="2000" dirty="0" err="1" smtClean="0"/>
              <a:t>Lua</a:t>
            </a:r>
            <a:r>
              <a:rPr lang="en-US" sz="2000" dirty="0"/>
              <a:t> </a:t>
            </a:r>
            <a:r>
              <a:rPr lang="en-US" sz="2000" dirty="0" smtClean="0"/>
              <a:t>language instead of call native UI framework.  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All </a:t>
            </a:r>
            <a:r>
              <a:rPr lang="en-US" sz="2000" dirty="0" err="1" smtClean="0"/>
              <a:t>Lua</a:t>
            </a:r>
            <a:r>
              <a:rPr lang="en-US" sz="2000" dirty="0" smtClean="0"/>
              <a:t> UI components are from ‘</a:t>
            </a:r>
            <a:r>
              <a:rPr lang="en-US" sz="2000" dirty="0" err="1" smtClean="0"/>
              <a:t>MLView</a:t>
            </a:r>
            <a:r>
              <a:rPr lang="en-US" sz="2000" dirty="0" smtClean="0"/>
              <a:t>’ which call native ‘View’ interface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125091" y="2284399"/>
            <a:ext cx="1267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ML= MLINK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327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40"/>
          <p:cNvGrpSpPr/>
          <p:nvPr/>
        </p:nvGrpSpPr>
        <p:grpSpPr>
          <a:xfrm rot="5400000">
            <a:off x="306348" y="262628"/>
            <a:ext cx="679206" cy="644202"/>
            <a:chOff x="1318352" y="1779662"/>
            <a:chExt cx="1386628" cy="1315166"/>
          </a:xfrm>
        </p:grpSpPr>
        <p:sp>
          <p:nvSpPr>
            <p:cNvPr id="4" name="等腰三角形 22"/>
            <p:cNvSpPr/>
            <p:nvPr/>
          </p:nvSpPr>
          <p:spPr>
            <a:xfrm rot="10800000" flipV="1">
              <a:off x="2009421" y="2433893"/>
              <a:ext cx="695559" cy="658121"/>
            </a:xfrm>
            <a:prstGeom prst="triangle">
              <a:avLst/>
            </a:prstGeom>
            <a:solidFill>
              <a:srgbClr val="00429E"/>
            </a:solidFill>
            <a:ln>
              <a:solidFill>
                <a:srgbClr val="0042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等腰三角形 24"/>
            <p:cNvSpPr/>
            <p:nvPr/>
          </p:nvSpPr>
          <p:spPr>
            <a:xfrm rot="10800000" flipV="1">
              <a:off x="1662042" y="1779662"/>
              <a:ext cx="695559" cy="658121"/>
            </a:xfrm>
            <a:prstGeom prst="triangle">
              <a:avLst/>
            </a:prstGeom>
            <a:solidFill>
              <a:srgbClr val="00429E"/>
            </a:solidFill>
            <a:ln>
              <a:solidFill>
                <a:srgbClr val="0042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26"/>
            <p:cNvSpPr/>
            <p:nvPr/>
          </p:nvSpPr>
          <p:spPr>
            <a:xfrm flipV="1">
              <a:off x="1667629" y="2436707"/>
              <a:ext cx="695559" cy="658121"/>
            </a:xfrm>
            <a:prstGeom prst="triangle">
              <a:avLst/>
            </a:prstGeom>
            <a:solidFill>
              <a:srgbClr val="FBCA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等腰三角形 27"/>
            <p:cNvSpPr/>
            <p:nvPr/>
          </p:nvSpPr>
          <p:spPr>
            <a:xfrm rot="10800000" flipV="1">
              <a:off x="1318352" y="2436593"/>
              <a:ext cx="695559" cy="658121"/>
            </a:xfrm>
            <a:prstGeom prst="triangle">
              <a:avLst/>
            </a:prstGeom>
            <a:pattFill prst="wdDn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6"/>
          <p:cNvGrpSpPr/>
          <p:nvPr/>
        </p:nvGrpSpPr>
        <p:grpSpPr>
          <a:xfrm>
            <a:off x="10687574" y="0"/>
            <a:ext cx="719758" cy="926055"/>
            <a:chOff x="8100392" y="0"/>
            <a:chExt cx="719758" cy="926055"/>
          </a:xfrm>
        </p:grpSpPr>
        <p:sp>
          <p:nvSpPr>
            <p:cNvPr id="14" name="矩形 13"/>
            <p:cNvSpPr/>
            <p:nvPr/>
          </p:nvSpPr>
          <p:spPr>
            <a:xfrm>
              <a:off x="8100392" y="782039"/>
              <a:ext cx="719758" cy="144016"/>
            </a:xfrm>
            <a:prstGeom prst="rect">
              <a:avLst/>
            </a:prstGeom>
            <a:solidFill>
              <a:srgbClr val="FBCA48"/>
            </a:solidFill>
            <a:ln>
              <a:solidFill>
                <a:srgbClr val="FBCA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TextBox 10"/>
            <p:cNvSpPr txBox="1"/>
            <p:nvPr/>
          </p:nvSpPr>
          <p:spPr>
            <a:xfrm>
              <a:off x="8100392" y="400765"/>
              <a:ext cx="719758" cy="430887"/>
            </a:xfrm>
            <a:prstGeom prst="rect">
              <a:avLst/>
            </a:prstGeom>
            <a:solidFill>
              <a:srgbClr val="00429E"/>
            </a:solidFill>
            <a:ln>
              <a:solidFill>
                <a:srgbClr val="00429E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dirty="0" smtClean="0">
                  <a:solidFill>
                    <a:schemeClr val="bg1"/>
                  </a:solidFill>
                  <a:latin typeface="Mangal" panose="02040503050203030202" pitchFamily="18" charset="0"/>
                  <a:cs typeface="Mangal" panose="02040503050203030202" pitchFamily="18" charset="0"/>
                </a:rPr>
                <a:t>part</a:t>
              </a:r>
              <a:endParaRPr lang="zh-CN" altLang="en-US" sz="220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endParaRPr>
            </a:p>
          </p:txBody>
        </p:sp>
        <p:sp>
          <p:nvSpPr>
            <p:cNvPr id="16" name="TextBox 9"/>
            <p:cNvSpPr txBox="1"/>
            <p:nvPr/>
          </p:nvSpPr>
          <p:spPr>
            <a:xfrm>
              <a:off x="8100392" y="0"/>
              <a:ext cx="719758" cy="430887"/>
            </a:xfrm>
            <a:prstGeom prst="rect">
              <a:avLst/>
            </a:prstGeom>
            <a:solidFill>
              <a:srgbClr val="00429E"/>
            </a:solidFill>
            <a:ln>
              <a:solidFill>
                <a:srgbClr val="00429E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b="1" dirty="0" smtClean="0">
                  <a:solidFill>
                    <a:schemeClr val="bg1"/>
                  </a:solidFill>
                  <a:latin typeface="Mangal" panose="02040503050203030202" pitchFamily="18" charset="0"/>
                  <a:cs typeface="Mangal" panose="02040503050203030202" pitchFamily="18" charset="0"/>
                </a:rPr>
                <a:t>02</a:t>
              </a:r>
              <a:endParaRPr lang="zh-CN" altLang="en-US" sz="2200" b="1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endParaRPr>
            </a:p>
          </p:txBody>
        </p:sp>
      </p:grpSp>
      <p:sp>
        <p:nvSpPr>
          <p:cNvPr id="21" name="TextBox 30"/>
          <p:cNvSpPr txBox="1"/>
          <p:nvPr/>
        </p:nvSpPr>
        <p:spPr>
          <a:xfrm>
            <a:off x="1043608" y="256997"/>
            <a:ext cx="66287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 err="1" smtClean="0">
                <a:solidFill>
                  <a:srgbClr val="00429E"/>
                </a:solidFill>
                <a:latin typeface="华文黑体"/>
                <a:ea typeface="华文黑体"/>
                <a:cs typeface="华文黑体"/>
              </a:rPr>
              <a:t>Lua</a:t>
            </a:r>
            <a:r>
              <a:rPr lang="en-US" altLang="zh-CN" sz="3000" dirty="0" smtClean="0">
                <a:solidFill>
                  <a:srgbClr val="00429E"/>
                </a:solidFill>
                <a:latin typeface="华文黑体"/>
                <a:ea typeface="华文黑体"/>
                <a:cs typeface="华文黑体"/>
              </a:rPr>
              <a:t> Framework /root - </a:t>
            </a:r>
            <a:r>
              <a:rPr lang="en-US" altLang="zh-CN" sz="3000" dirty="0" err="1" smtClean="0">
                <a:solidFill>
                  <a:srgbClr val="00429E"/>
                </a:solidFill>
                <a:latin typeface="华文黑体"/>
                <a:ea typeface="华文黑体"/>
                <a:cs typeface="华文黑体"/>
              </a:rPr>
              <a:t>MLPlugin</a:t>
            </a:r>
            <a:endParaRPr lang="zh-CN" altLang="en-US" sz="3000" dirty="0">
              <a:solidFill>
                <a:srgbClr val="00429E"/>
              </a:solidFill>
              <a:latin typeface="华文黑体"/>
              <a:ea typeface="华文黑体"/>
              <a:cs typeface="华文黑体"/>
            </a:endParaRPr>
          </a:p>
        </p:txBody>
      </p:sp>
      <p:sp>
        <p:nvSpPr>
          <p:cNvPr id="22" name="TextBox 42"/>
          <p:cNvSpPr txBox="1"/>
          <p:nvPr/>
        </p:nvSpPr>
        <p:spPr>
          <a:xfrm>
            <a:off x="994755" y="850964"/>
            <a:ext cx="6691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latin typeface="Mangal" panose="02040503050203030202" pitchFamily="18" charset="0"/>
                <a:cs typeface="Mangal" panose="02040503050203030202" pitchFamily="18" charset="0"/>
              </a:defRPr>
            </a:lvl1pPr>
          </a:lstStyle>
          <a:p>
            <a:r>
              <a:rPr lang="en-US" altLang="zh-CN" sz="200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宋体"/>
              </a:rPr>
              <a:t>Callback </a:t>
            </a:r>
            <a:r>
              <a:rPr lang="en-US" altLang="zh-CN" sz="2000" dirty="0" smtClean="0"/>
              <a:t>mechanism</a:t>
            </a:r>
            <a:r>
              <a:rPr lang="en-US" altLang="zh-CN" sz="200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宋体"/>
              </a:rPr>
              <a:t> </a:t>
            </a:r>
            <a:endParaRPr lang="zh-CN" altLang="en-US" sz="2000" dirty="0">
              <a:solidFill>
                <a:prstClr val="black">
                  <a:lumMod val="65000"/>
                  <a:lumOff val="35000"/>
                </a:prstClr>
              </a:solidFill>
              <a:ea typeface="宋体"/>
            </a:endParaRPr>
          </a:p>
        </p:txBody>
      </p:sp>
      <p:sp>
        <p:nvSpPr>
          <p:cNvPr id="87" name="直角三角形 86"/>
          <p:cNvSpPr/>
          <p:nvPr/>
        </p:nvSpPr>
        <p:spPr>
          <a:xfrm flipH="1">
            <a:off x="10230678" y="4818156"/>
            <a:ext cx="1938196" cy="2039844"/>
          </a:xfrm>
          <a:prstGeom prst="rtTriangle">
            <a:avLst/>
          </a:prstGeom>
          <a:solidFill>
            <a:srgbClr val="FBCA48"/>
          </a:solidFill>
          <a:ln>
            <a:solidFill>
              <a:srgbClr val="FBCA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直角三角形 87"/>
          <p:cNvSpPr/>
          <p:nvPr/>
        </p:nvSpPr>
        <p:spPr>
          <a:xfrm flipH="1">
            <a:off x="10722446" y="4818156"/>
            <a:ext cx="1446428" cy="2039844"/>
          </a:xfrm>
          <a:prstGeom prst="rtTriangle">
            <a:avLst/>
          </a:prstGeom>
          <a:solidFill>
            <a:srgbClr val="00429E"/>
          </a:solidFill>
          <a:ln>
            <a:solidFill>
              <a:srgbClr val="2D76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740" y="1469041"/>
            <a:ext cx="8242300" cy="528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394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15942</TotalTime>
  <Words>806</Words>
  <Application>Microsoft Macintosh PowerPoint</Application>
  <PresentationFormat>Custom</PresentationFormat>
  <Paragraphs>199</Paragraphs>
  <Slides>19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Caodg</cp:lastModifiedBy>
  <cp:revision>450</cp:revision>
  <dcterms:created xsi:type="dcterms:W3CDTF">2016-09-06T05:26:20Z</dcterms:created>
  <dcterms:modified xsi:type="dcterms:W3CDTF">2016-10-13T21:23:41Z</dcterms:modified>
</cp:coreProperties>
</file>